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4"/>
  </p:sldMasterIdLst>
  <p:notesMasterIdLst>
    <p:notesMasterId r:id="rId27"/>
  </p:notesMasterIdLst>
  <p:sldIdLst>
    <p:sldId id="256" r:id="rId5"/>
    <p:sldId id="257" r:id="rId6"/>
    <p:sldId id="264" r:id="rId7"/>
    <p:sldId id="267" r:id="rId8"/>
    <p:sldId id="268" r:id="rId9"/>
    <p:sldId id="269" r:id="rId10"/>
    <p:sldId id="270" r:id="rId11"/>
    <p:sldId id="265" r:id="rId12"/>
    <p:sldId id="266" r:id="rId13"/>
    <p:sldId id="271" r:id="rId14"/>
    <p:sldId id="272" r:id="rId15"/>
    <p:sldId id="273" r:id="rId16"/>
    <p:sldId id="274" r:id="rId17"/>
    <p:sldId id="275" r:id="rId18"/>
    <p:sldId id="258" r:id="rId19"/>
    <p:sldId id="259" r:id="rId20"/>
    <p:sldId id="261" r:id="rId21"/>
    <p:sldId id="262" r:id="rId22"/>
    <p:sldId id="263" r:id="rId23"/>
    <p:sldId id="276" r:id="rId24"/>
    <p:sldId id="277" r:id="rId25"/>
    <p:sldId id="260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 Di Carlo" userId="53f3e4f7-c55d-4a10-8ad9-d924e331fff4" providerId="ADAL" clId="{449DCF54-80D2-0545-8EEA-0E48A97FE694}"/>
    <pc:docChg chg="modSld">
      <pc:chgData name="Stefano  Di Carlo" userId="53f3e4f7-c55d-4a10-8ad9-d924e331fff4" providerId="ADAL" clId="{449DCF54-80D2-0545-8EEA-0E48A97FE694}" dt="2024-10-19T12:29:23.768" v="0" actId="6549"/>
      <pc:docMkLst>
        <pc:docMk/>
      </pc:docMkLst>
      <pc:sldChg chg="modSp mod">
        <pc:chgData name="Stefano  Di Carlo" userId="53f3e4f7-c55d-4a10-8ad9-d924e331fff4" providerId="ADAL" clId="{449DCF54-80D2-0545-8EEA-0E48A97FE694}" dt="2024-10-19T12:29:23.768" v="0" actId="6549"/>
        <pc:sldMkLst>
          <pc:docMk/>
          <pc:sldMk cId="109068757" sldId="256"/>
        </pc:sldMkLst>
        <pc:spChg chg="mod">
          <ac:chgData name="Stefano  Di Carlo" userId="53f3e4f7-c55d-4a10-8ad9-d924e331fff4" providerId="ADAL" clId="{449DCF54-80D2-0545-8EEA-0E48A97FE694}" dt="2024-10-19T12:29:23.768" v="0" actId="6549"/>
          <ac:spMkLst>
            <pc:docMk/>
            <pc:sldMk cId="109068757" sldId="256"/>
            <ac:spMk id="3" creationId="{4D02ADFD-78FD-0AEC-1F54-8DF8E7B2F14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F0D0CA-1DF9-4019-9824-5838E0BF0983}" type="doc">
      <dgm:prSet loTypeId="urn:microsoft.com/office/officeart/2005/8/layout/hierarchy4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CO"/>
        </a:p>
      </dgm:t>
    </dgm:pt>
    <dgm:pt modelId="{444DAACE-17E6-442A-95A8-5C6F0688E0A5}">
      <dgm:prSet phldrT="[Texto]"/>
      <dgm:spPr/>
      <dgm:t>
        <a:bodyPr/>
        <a:lstStyle/>
        <a:p>
          <a:r>
            <a:rPr lang="it-IT">
              <a:latin typeface="Poppins" panose="00000500000000000000" pitchFamily="2" charset="0"/>
              <a:cs typeface="Poppins" panose="00000500000000000000" pitchFamily="2" charset="0"/>
            </a:rPr>
            <a:t>Two </a:t>
          </a:r>
          <a:r>
            <a:rPr lang="it-IT" err="1">
              <a:latin typeface="Poppins" panose="00000500000000000000" pitchFamily="2" charset="0"/>
              <a:cs typeface="Poppins" panose="00000500000000000000" pitchFamily="2" charset="0"/>
            </a:rPr>
            <a:t>approaches</a:t>
          </a:r>
          <a:endParaRPr lang="es-CO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FCF5961-8251-469B-AB73-8A1A1B93EEDB}" type="parTrans" cxnId="{89616362-0D5A-4AB2-9F14-275D28221424}">
      <dgm:prSet/>
      <dgm:spPr/>
      <dgm:t>
        <a:bodyPr/>
        <a:lstStyle/>
        <a:p>
          <a:endParaRPr lang="es-CO"/>
        </a:p>
      </dgm:t>
    </dgm:pt>
    <dgm:pt modelId="{6D352CC4-55C6-4F4C-B744-57AC452E444D}" type="sibTrans" cxnId="{89616362-0D5A-4AB2-9F14-275D28221424}">
      <dgm:prSet/>
      <dgm:spPr/>
      <dgm:t>
        <a:bodyPr/>
        <a:lstStyle/>
        <a:p>
          <a:endParaRPr lang="es-CO"/>
        </a:p>
      </dgm:t>
    </dgm:pt>
    <dgm:pt modelId="{9F49C1E8-1553-4E5F-A406-3BFE5A7C2C55}" type="asst">
      <dgm:prSet phldrT="[Texto]"/>
      <dgm:spPr/>
      <dgm:t>
        <a:bodyPr/>
        <a:lstStyle/>
        <a:p>
          <a:r>
            <a:rPr lang="it-IT">
              <a:latin typeface="Poppins" panose="00000500000000000000" pitchFamily="2" charset="0"/>
              <a:cs typeface="Poppins" panose="00000500000000000000" pitchFamily="2" charset="0"/>
            </a:rPr>
            <a:t>Secure boot</a:t>
          </a:r>
          <a:endParaRPr lang="es-CO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277B242-A162-422F-B1BB-467066E830FD}" type="parTrans" cxnId="{BE871518-BE00-490F-9F5B-BB3C3390EBFB}">
      <dgm:prSet/>
      <dgm:spPr/>
      <dgm:t>
        <a:bodyPr/>
        <a:lstStyle/>
        <a:p>
          <a:endParaRPr lang="es-CO"/>
        </a:p>
      </dgm:t>
    </dgm:pt>
    <dgm:pt modelId="{EE7E8CF8-DFFE-450B-99E5-E49E0E894497}" type="sibTrans" cxnId="{BE871518-BE00-490F-9F5B-BB3C3390EBFB}">
      <dgm:prSet/>
      <dgm:spPr/>
      <dgm:t>
        <a:bodyPr/>
        <a:lstStyle/>
        <a:p>
          <a:endParaRPr lang="es-CO"/>
        </a:p>
      </dgm:t>
    </dgm:pt>
    <dgm:pt modelId="{501C05C8-21B8-40CF-B6F4-33F1D1FC072F}" type="asst">
      <dgm:prSet phldrT="[Texto]"/>
      <dgm:spPr/>
      <dgm:t>
        <a:bodyPr/>
        <a:lstStyle/>
        <a:p>
          <a:r>
            <a:rPr lang="it-IT" err="1">
              <a:latin typeface="Poppins" panose="00000500000000000000" pitchFamily="2" charset="0"/>
              <a:cs typeface="Poppins" panose="00000500000000000000" pitchFamily="2" charset="0"/>
            </a:rPr>
            <a:t>Trusted</a:t>
          </a:r>
          <a:r>
            <a:rPr lang="it-IT">
              <a:latin typeface="Poppins" panose="00000500000000000000" pitchFamily="2" charset="0"/>
              <a:cs typeface="Poppins" panose="00000500000000000000" pitchFamily="2" charset="0"/>
            </a:rPr>
            <a:t> boot</a:t>
          </a:r>
          <a:endParaRPr lang="es-CO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0950A998-607B-47B0-B330-36DF97563886}" type="parTrans" cxnId="{C9276D7F-E0DC-4452-BE87-A689B2CEEFC3}">
      <dgm:prSet/>
      <dgm:spPr/>
      <dgm:t>
        <a:bodyPr/>
        <a:lstStyle/>
        <a:p>
          <a:endParaRPr lang="es-CO"/>
        </a:p>
      </dgm:t>
    </dgm:pt>
    <dgm:pt modelId="{2ABB915B-FDF0-42A2-9D28-A57292191AC4}" type="sibTrans" cxnId="{C9276D7F-E0DC-4452-BE87-A689B2CEEFC3}">
      <dgm:prSet/>
      <dgm:spPr/>
      <dgm:t>
        <a:bodyPr/>
        <a:lstStyle/>
        <a:p>
          <a:endParaRPr lang="es-CO"/>
        </a:p>
      </dgm:t>
    </dgm:pt>
    <dgm:pt modelId="{8D78B2BE-F9CE-42C0-A79A-7D2A04DB99C3}" type="asst">
      <dgm:prSet phldrT="[Texto]"/>
      <dgm:spPr/>
      <dgm:t>
        <a:bodyPr/>
        <a:lstStyle/>
        <a:p>
          <a:r>
            <a:rPr lang="it-IT" err="1">
              <a:latin typeface="Poppins" panose="00000500000000000000" pitchFamily="2" charset="0"/>
              <a:cs typeface="Poppins" panose="00000500000000000000" pitchFamily="2" charset="0"/>
            </a:rPr>
            <a:t>Relies</a:t>
          </a:r>
          <a:r>
            <a:rPr lang="it-IT">
              <a:latin typeface="Poppins" panose="00000500000000000000" pitchFamily="2" charset="0"/>
              <a:cs typeface="Poppins" panose="00000500000000000000" pitchFamily="2" charset="0"/>
            </a:rPr>
            <a:t> on certificates </a:t>
          </a:r>
          <a:r>
            <a:rPr lang="it-IT" err="1">
              <a:latin typeface="Poppins" panose="00000500000000000000" pitchFamily="2" charset="0"/>
              <a:cs typeface="Poppins" panose="00000500000000000000" pitchFamily="2" charset="0"/>
            </a:rPr>
            <a:t>authorities</a:t>
          </a:r>
          <a:r>
            <a:rPr lang="it-IT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endParaRPr lang="es-CO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8ACAE51-638A-4E56-9F60-C03C3F302518}" type="parTrans" cxnId="{B1CCE287-7568-41A4-BFD0-AAF30C631E45}">
      <dgm:prSet/>
      <dgm:spPr/>
      <dgm:t>
        <a:bodyPr/>
        <a:lstStyle/>
        <a:p>
          <a:endParaRPr lang="es-CO"/>
        </a:p>
      </dgm:t>
    </dgm:pt>
    <dgm:pt modelId="{A0F91797-FB06-412A-A288-AA309011BC96}" type="sibTrans" cxnId="{B1CCE287-7568-41A4-BFD0-AAF30C631E45}">
      <dgm:prSet/>
      <dgm:spPr/>
      <dgm:t>
        <a:bodyPr/>
        <a:lstStyle/>
        <a:p>
          <a:endParaRPr lang="es-CO"/>
        </a:p>
      </dgm:t>
    </dgm:pt>
    <dgm:pt modelId="{5C4CF68E-5E04-47A2-A2F5-17D90AF13C69}" type="asst">
      <dgm:prSet phldrT="[Texto]"/>
      <dgm:spPr/>
      <dgm:t>
        <a:bodyPr/>
        <a:lstStyle/>
        <a:p>
          <a:r>
            <a:rPr lang="en-US" noProof="0">
              <a:latin typeface="Poppins" panose="00000500000000000000" pitchFamily="2" charset="0"/>
              <a:cs typeface="Poppins" panose="00000500000000000000" pitchFamily="2" charset="0"/>
            </a:rPr>
            <a:t>Identifies</a:t>
          </a:r>
          <a:r>
            <a:rPr lang="it-IT">
              <a:latin typeface="Poppins" panose="00000500000000000000" pitchFamily="2" charset="0"/>
              <a:cs typeface="Poppins" panose="00000500000000000000" pitchFamily="2" charset="0"/>
            </a:rPr>
            <a:t> software </a:t>
          </a:r>
          <a:r>
            <a:rPr lang="it-IT" err="1">
              <a:latin typeface="Poppins" panose="00000500000000000000" pitchFamily="2" charset="0"/>
              <a:cs typeface="Poppins" panose="00000500000000000000" pitchFamily="2" charset="0"/>
            </a:rPr>
            <a:t>components</a:t>
          </a:r>
          <a:r>
            <a:rPr lang="it-IT">
              <a:latin typeface="Poppins" panose="00000500000000000000" pitchFamily="2" charset="0"/>
              <a:cs typeface="Poppins" panose="00000500000000000000" pitchFamily="2" charset="0"/>
            </a:rPr>
            <a:t> from hash </a:t>
          </a:r>
          <a:r>
            <a:rPr lang="it-IT" err="1">
              <a:latin typeface="Poppins" panose="00000500000000000000" pitchFamily="2" charset="0"/>
              <a:cs typeface="Poppins" panose="00000500000000000000" pitchFamily="2" charset="0"/>
            </a:rPr>
            <a:t>values</a:t>
          </a:r>
          <a:endParaRPr lang="it-IT">
            <a:latin typeface="Poppins" panose="00000500000000000000" pitchFamily="2" charset="0"/>
            <a:cs typeface="Poppins" panose="00000500000000000000" pitchFamily="2" charset="0"/>
          </a:endParaRPr>
        </a:p>
        <a:p>
          <a:r>
            <a:rPr lang="it-IT">
              <a:latin typeface="Poppins" panose="00000500000000000000" pitchFamily="2" charset="0"/>
              <a:cs typeface="Poppins" panose="00000500000000000000" pitchFamily="2" charset="0"/>
            </a:rPr>
            <a:t>Root of Trust(</a:t>
          </a:r>
          <a:r>
            <a:rPr lang="it-IT" err="1">
              <a:latin typeface="Poppins" panose="00000500000000000000" pitchFamily="2" charset="0"/>
              <a:cs typeface="Poppins" panose="00000500000000000000" pitchFamily="2" charset="0"/>
            </a:rPr>
            <a:t>RoT</a:t>
          </a:r>
          <a:r>
            <a:rPr lang="it-IT">
              <a:latin typeface="Poppins" panose="00000500000000000000" pitchFamily="2" charset="0"/>
              <a:cs typeface="Poppins" panose="00000500000000000000" pitchFamily="2" charset="0"/>
            </a:rPr>
            <a:t>)</a:t>
          </a:r>
        </a:p>
        <a:p>
          <a:r>
            <a:rPr lang="es-CO" err="1">
              <a:latin typeface="Poppins" panose="00000500000000000000" pitchFamily="2" charset="0"/>
              <a:cs typeface="Poppins" panose="00000500000000000000" pitchFamily="2" charset="0"/>
            </a:rPr>
            <a:t>Chain</a:t>
          </a:r>
          <a:r>
            <a:rPr lang="es-CO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es-CO" err="1">
              <a:latin typeface="Poppins" panose="00000500000000000000" pitchFamily="2" charset="0"/>
              <a:cs typeface="Poppins" panose="00000500000000000000" pitchFamily="2" charset="0"/>
            </a:rPr>
            <a:t>of</a:t>
          </a:r>
          <a:r>
            <a:rPr lang="es-CO">
              <a:latin typeface="Poppins" panose="00000500000000000000" pitchFamily="2" charset="0"/>
              <a:cs typeface="Poppins" panose="00000500000000000000" pitchFamily="2" charset="0"/>
            </a:rPr>
            <a:t> Trust(</a:t>
          </a:r>
          <a:r>
            <a:rPr lang="es-CO" err="1">
              <a:latin typeface="Poppins" panose="00000500000000000000" pitchFamily="2" charset="0"/>
              <a:cs typeface="Poppins" panose="00000500000000000000" pitchFamily="2" charset="0"/>
            </a:rPr>
            <a:t>CoT</a:t>
          </a:r>
          <a:r>
            <a:rPr lang="es-CO">
              <a:latin typeface="Poppins" panose="00000500000000000000" pitchFamily="2" charset="0"/>
              <a:cs typeface="Poppins" panose="00000500000000000000" pitchFamily="2" charset="0"/>
            </a:rPr>
            <a:t>)</a:t>
          </a:r>
        </a:p>
      </dgm:t>
    </dgm:pt>
    <dgm:pt modelId="{C641F954-FCBB-4FDE-BCAB-4ECFD410B8D9}" type="parTrans" cxnId="{BCEEC6A7-F47E-468F-83DE-1E8A98366755}">
      <dgm:prSet/>
      <dgm:spPr/>
      <dgm:t>
        <a:bodyPr/>
        <a:lstStyle/>
        <a:p>
          <a:endParaRPr lang="es-CO"/>
        </a:p>
      </dgm:t>
    </dgm:pt>
    <dgm:pt modelId="{427E7673-7100-47F0-BC86-0A7CDF69A75E}" type="sibTrans" cxnId="{BCEEC6A7-F47E-468F-83DE-1E8A98366755}">
      <dgm:prSet/>
      <dgm:spPr/>
      <dgm:t>
        <a:bodyPr/>
        <a:lstStyle/>
        <a:p>
          <a:endParaRPr lang="es-CO"/>
        </a:p>
      </dgm:t>
    </dgm:pt>
    <dgm:pt modelId="{5BDECB29-FC47-400E-B5D7-4F8E3541E59E}" type="pres">
      <dgm:prSet presAssocID="{47F0D0CA-1DF9-4019-9824-5838E0BF098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F3C260-92B8-492D-AA2E-A301662C02D0}" type="pres">
      <dgm:prSet presAssocID="{444DAACE-17E6-442A-95A8-5C6F0688E0A5}" presName="vertOne" presStyleCnt="0"/>
      <dgm:spPr/>
    </dgm:pt>
    <dgm:pt modelId="{9C10C34D-C75B-430C-B2D3-A767BCA65051}" type="pres">
      <dgm:prSet presAssocID="{444DAACE-17E6-442A-95A8-5C6F0688E0A5}" presName="txOne" presStyleLbl="node0" presStyleIdx="0" presStyleCnt="1" custLinFactY="-56224" custLinFactNeighborX="-907" custLinFactNeighborY="-100000">
        <dgm:presLayoutVars>
          <dgm:chPref val="3"/>
        </dgm:presLayoutVars>
      </dgm:prSet>
      <dgm:spPr/>
    </dgm:pt>
    <dgm:pt modelId="{670CE7BC-7070-4076-B36F-F76EB0678D31}" type="pres">
      <dgm:prSet presAssocID="{444DAACE-17E6-442A-95A8-5C6F0688E0A5}" presName="parTransOne" presStyleCnt="0"/>
      <dgm:spPr/>
    </dgm:pt>
    <dgm:pt modelId="{E76CDF03-0F8F-4E74-B8E0-09B475E08D94}" type="pres">
      <dgm:prSet presAssocID="{444DAACE-17E6-442A-95A8-5C6F0688E0A5}" presName="horzOne" presStyleCnt="0"/>
      <dgm:spPr/>
    </dgm:pt>
    <dgm:pt modelId="{A765C560-677B-4EF7-A70D-19C23D38B8CB}" type="pres">
      <dgm:prSet presAssocID="{9F49C1E8-1553-4E5F-A406-3BFE5A7C2C55}" presName="vertTwo" presStyleCnt="0"/>
      <dgm:spPr/>
    </dgm:pt>
    <dgm:pt modelId="{BD372E42-DEF6-4376-BA87-BC7CE3A56177}" type="pres">
      <dgm:prSet presAssocID="{9F49C1E8-1553-4E5F-A406-3BFE5A7C2C55}" presName="txTwo" presStyleLbl="asst1" presStyleIdx="0" presStyleCnt="4">
        <dgm:presLayoutVars>
          <dgm:chPref val="3"/>
        </dgm:presLayoutVars>
      </dgm:prSet>
      <dgm:spPr/>
    </dgm:pt>
    <dgm:pt modelId="{E3E8781F-3FB3-4F5C-AA38-1ACE92CF124B}" type="pres">
      <dgm:prSet presAssocID="{9F49C1E8-1553-4E5F-A406-3BFE5A7C2C55}" presName="parTransTwo" presStyleCnt="0"/>
      <dgm:spPr/>
    </dgm:pt>
    <dgm:pt modelId="{241E64D2-0973-4999-B72A-0AD847FBEA66}" type="pres">
      <dgm:prSet presAssocID="{9F49C1E8-1553-4E5F-A406-3BFE5A7C2C55}" presName="horzTwo" presStyleCnt="0"/>
      <dgm:spPr/>
    </dgm:pt>
    <dgm:pt modelId="{86D69938-F43E-4849-9D86-54B99BE1567C}" type="pres">
      <dgm:prSet presAssocID="{8D78B2BE-F9CE-42C0-A79A-7D2A04DB99C3}" presName="vertThree" presStyleCnt="0"/>
      <dgm:spPr/>
    </dgm:pt>
    <dgm:pt modelId="{E0F50193-4BF5-4F8C-BB13-195E7DD047B7}" type="pres">
      <dgm:prSet presAssocID="{8D78B2BE-F9CE-42C0-A79A-7D2A04DB99C3}" presName="txThree" presStyleLbl="asst1" presStyleIdx="1" presStyleCnt="4">
        <dgm:presLayoutVars>
          <dgm:chPref val="3"/>
        </dgm:presLayoutVars>
      </dgm:prSet>
      <dgm:spPr/>
    </dgm:pt>
    <dgm:pt modelId="{A83DA081-7F43-44BD-A3B5-79D946AD4F4C}" type="pres">
      <dgm:prSet presAssocID="{8D78B2BE-F9CE-42C0-A79A-7D2A04DB99C3}" presName="horzThree" presStyleCnt="0"/>
      <dgm:spPr/>
    </dgm:pt>
    <dgm:pt modelId="{B9DDA61C-3B10-4322-8AEB-7039A927AC9F}" type="pres">
      <dgm:prSet presAssocID="{EE7E8CF8-DFFE-450B-99E5-E49E0E894497}" presName="sibSpaceTwo" presStyleCnt="0"/>
      <dgm:spPr/>
    </dgm:pt>
    <dgm:pt modelId="{B1CA15F6-E898-43AF-BE0C-0C30CC0BA2BE}" type="pres">
      <dgm:prSet presAssocID="{501C05C8-21B8-40CF-B6F4-33F1D1FC072F}" presName="vertTwo" presStyleCnt="0"/>
      <dgm:spPr/>
    </dgm:pt>
    <dgm:pt modelId="{A457A821-951C-4B01-AED3-54C9A964D9A8}" type="pres">
      <dgm:prSet presAssocID="{501C05C8-21B8-40CF-B6F4-33F1D1FC072F}" presName="txTwo" presStyleLbl="asst1" presStyleIdx="2" presStyleCnt="4">
        <dgm:presLayoutVars>
          <dgm:chPref val="3"/>
        </dgm:presLayoutVars>
      </dgm:prSet>
      <dgm:spPr/>
    </dgm:pt>
    <dgm:pt modelId="{3EE13BE3-62AB-4AFA-B198-69904A3C92BD}" type="pres">
      <dgm:prSet presAssocID="{501C05C8-21B8-40CF-B6F4-33F1D1FC072F}" presName="parTransTwo" presStyleCnt="0"/>
      <dgm:spPr/>
    </dgm:pt>
    <dgm:pt modelId="{0696B664-86EF-4ABA-94FF-B111CF8B4FDE}" type="pres">
      <dgm:prSet presAssocID="{501C05C8-21B8-40CF-B6F4-33F1D1FC072F}" presName="horzTwo" presStyleCnt="0"/>
      <dgm:spPr/>
    </dgm:pt>
    <dgm:pt modelId="{204FFE7B-2918-466C-AE2F-E79DEC041154}" type="pres">
      <dgm:prSet presAssocID="{5C4CF68E-5E04-47A2-A2F5-17D90AF13C69}" presName="vertThree" presStyleCnt="0"/>
      <dgm:spPr/>
    </dgm:pt>
    <dgm:pt modelId="{C2A35E3F-2C3C-4F16-9B4E-D5FAE53C26A6}" type="pres">
      <dgm:prSet presAssocID="{5C4CF68E-5E04-47A2-A2F5-17D90AF13C69}" presName="txThree" presStyleLbl="asst1" presStyleIdx="3" presStyleCnt="4">
        <dgm:presLayoutVars>
          <dgm:chPref val="3"/>
        </dgm:presLayoutVars>
      </dgm:prSet>
      <dgm:spPr/>
    </dgm:pt>
    <dgm:pt modelId="{841429D9-53AB-40F7-B9F5-B3ED0D28F61E}" type="pres">
      <dgm:prSet presAssocID="{5C4CF68E-5E04-47A2-A2F5-17D90AF13C69}" presName="horzThree" presStyleCnt="0"/>
      <dgm:spPr/>
    </dgm:pt>
  </dgm:ptLst>
  <dgm:cxnLst>
    <dgm:cxn modelId="{BE871518-BE00-490F-9F5B-BB3C3390EBFB}" srcId="{444DAACE-17E6-442A-95A8-5C6F0688E0A5}" destId="{9F49C1E8-1553-4E5F-A406-3BFE5A7C2C55}" srcOrd="0" destOrd="0" parTransId="{3277B242-A162-422F-B1BB-467066E830FD}" sibTransId="{EE7E8CF8-DFFE-450B-99E5-E49E0E894497}"/>
    <dgm:cxn modelId="{5E0BA61D-9B0C-45CB-95BF-3857C8DCB1CD}" type="presOf" srcId="{501C05C8-21B8-40CF-B6F4-33F1D1FC072F}" destId="{A457A821-951C-4B01-AED3-54C9A964D9A8}" srcOrd="0" destOrd="0" presId="urn:microsoft.com/office/officeart/2005/8/layout/hierarchy4"/>
    <dgm:cxn modelId="{F079882C-6B14-4529-9048-8987A61FA871}" type="presOf" srcId="{9F49C1E8-1553-4E5F-A406-3BFE5A7C2C55}" destId="{BD372E42-DEF6-4376-BA87-BC7CE3A56177}" srcOrd="0" destOrd="0" presId="urn:microsoft.com/office/officeart/2005/8/layout/hierarchy4"/>
    <dgm:cxn modelId="{CF988D33-0308-44C0-92E9-3AD746ADEED2}" type="presOf" srcId="{444DAACE-17E6-442A-95A8-5C6F0688E0A5}" destId="{9C10C34D-C75B-430C-B2D3-A767BCA65051}" srcOrd="0" destOrd="0" presId="urn:microsoft.com/office/officeart/2005/8/layout/hierarchy4"/>
    <dgm:cxn modelId="{674E7D5B-8DD4-4E3E-9759-9B0160E0B39C}" type="presOf" srcId="{8D78B2BE-F9CE-42C0-A79A-7D2A04DB99C3}" destId="{E0F50193-4BF5-4F8C-BB13-195E7DD047B7}" srcOrd="0" destOrd="0" presId="urn:microsoft.com/office/officeart/2005/8/layout/hierarchy4"/>
    <dgm:cxn modelId="{89616362-0D5A-4AB2-9F14-275D28221424}" srcId="{47F0D0CA-1DF9-4019-9824-5838E0BF0983}" destId="{444DAACE-17E6-442A-95A8-5C6F0688E0A5}" srcOrd="0" destOrd="0" parTransId="{5FCF5961-8251-469B-AB73-8A1A1B93EEDB}" sibTransId="{6D352CC4-55C6-4F4C-B744-57AC452E444D}"/>
    <dgm:cxn modelId="{FA401D7A-FCB4-46D6-857B-C627A413E173}" type="presOf" srcId="{47F0D0CA-1DF9-4019-9824-5838E0BF0983}" destId="{5BDECB29-FC47-400E-B5D7-4F8E3541E59E}" srcOrd="0" destOrd="0" presId="urn:microsoft.com/office/officeart/2005/8/layout/hierarchy4"/>
    <dgm:cxn modelId="{C9276D7F-E0DC-4452-BE87-A689B2CEEFC3}" srcId="{444DAACE-17E6-442A-95A8-5C6F0688E0A5}" destId="{501C05C8-21B8-40CF-B6F4-33F1D1FC072F}" srcOrd="1" destOrd="0" parTransId="{0950A998-607B-47B0-B330-36DF97563886}" sibTransId="{2ABB915B-FDF0-42A2-9D28-A57292191AC4}"/>
    <dgm:cxn modelId="{B1CCE287-7568-41A4-BFD0-AAF30C631E45}" srcId="{9F49C1E8-1553-4E5F-A406-3BFE5A7C2C55}" destId="{8D78B2BE-F9CE-42C0-A79A-7D2A04DB99C3}" srcOrd="0" destOrd="0" parTransId="{F8ACAE51-638A-4E56-9F60-C03C3F302518}" sibTransId="{A0F91797-FB06-412A-A288-AA309011BC96}"/>
    <dgm:cxn modelId="{BCEEC6A7-F47E-468F-83DE-1E8A98366755}" srcId="{501C05C8-21B8-40CF-B6F4-33F1D1FC072F}" destId="{5C4CF68E-5E04-47A2-A2F5-17D90AF13C69}" srcOrd="0" destOrd="0" parTransId="{C641F954-FCBB-4FDE-BCAB-4ECFD410B8D9}" sibTransId="{427E7673-7100-47F0-BC86-0A7CDF69A75E}"/>
    <dgm:cxn modelId="{A7407CDF-2370-4286-BA24-01FF16E7417E}" type="presOf" srcId="{5C4CF68E-5E04-47A2-A2F5-17D90AF13C69}" destId="{C2A35E3F-2C3C-4F16-9B4E-D5FAE53C26A6}" srcOrd="0" destOrd="0" presId="urn:microsoft.com/office/officeart/2005/8/layout/hierarchy4"/>
    <dgm:cxn modelId="{31345F8A-3BAF-4C73-9113-2EA66DFCAD10}" type="presParOf" srcId="{5BDECB29-FC47-400E-B5D7-4F8E3541E59E}" destId="{7CF3C260-92B8-492D-AA2E-A301662C02D0}" srcOrd="0" destOrd="0" presId="urn:microsoft.com/office/officeart/2005/8/layout/hierarchy4"/>
    <dgm:cxn modelId="{F0E0D1A2-C741-4AA9-88F9-37D6DE6B9FF5}" type="presParOf" srcId="{7CF3C260-92B8-492D-AA2E-A301662C02D0}" destId="{9C10C34D-C75B-430C-B2D3-A767BCA65051}" srcOrd="0" destOrd="0" presId="urn:microsoft.com/office/officeart/2005/8/layout/hierarchy4"/>
    <dgm:cxn modelId="{373D8E6C-B58C-4B92-BE99-6A85132A1BCD}" type="presParOf" srcId="{7CF3C260-92B8-492D-AA2E-A301662C02D0}" destId="{670CE7BC-7070-4076-B36F-F76EB0678D31}" srcOrd="1" destOrd="0" presId="urn:microsoft.com/office/officeart/2005/8/layout/hierarchy4"/>
    <dgm:cxn modelId="{91154A05-131F-4E80-914F-5D817D484B96}" type="presParOf" srcId="{7CF3C260-92B8-492D-AA2E-A301662C02D0}" destId="{E76CDF03-0F8F-4E74-B8E0-09B475E08D94}" srcOrd="2" destOrd="0" presId="urn:microsoft.com/office/officeart/2005/8/layout/hierarchy4"/>
    <dgm:cxn modelId="{19298BCE-B4CE-49C8-A7F4-A776F4428525}" type="presParOf" srcId="{E76CDF03-0F8F-4E74-B8E0-09B475E08D94}" destId="{A765C560-677B-4EF7-A70D-19C23D38B8CB}" srcOrd="0" destOrd="0" presId="urn:microsoft.com/office/officeart/2005/8/layout/hierarchy4"/>
    <dgm:cxn modelId="{BA7948DD-1F9E-4024-9AFB-F5D5FDC96A06}" type="presParOf" srcId="{A765C560-677B-4EF7-A70D-19C23D38B8CB}" destId="{BD372E42-DEF6-4376-BA87-BC7CE3A56177}" srcOrd="0" destOrd="0" presId="urn:microsoft.com/office/officeart/2005/8/layout/hierarchy4"/>
    <dgm:cxn modelId="{3EDCA4A3-D368-4AF9-BF96-B04C498E0703}" type="presParOf" srcId="{A765C560-677B-4EF7-A70D-19C23D38B8CB}" destId="{E3E8781F-3FB3-4F5C-AA38-1ACE92CF124B}" srcOrd="1" destOrd="0" presId="urn:microsoft.com/office/officeart/2005/8/layout/hierarchy4"/>
    <dgm:cxn modelId="{96CAFA67-6AFB-4C43-A654-7381AA019AD4}" type="presParOf" srcId="{A765C560-677B-4EF7-A70D-19C23D38B8CB}" destId="{241E64D2-0973-4999-B72A-0AD847FBEA66}" srcOrd="2" destOrd="0" presId="urn:microsoft.com/office/officeart/2005/8/layout/hierarchy4"/>
    <dgm:cxn modelId="{A0188C47-4B4C-42C7-B34A-5E77B4171EEF}" type="presParOf" srcId="{241E64D2-0973-4999-B72A-0AD847FBEA66}" destId="{86D69938-F43E-4849-9D86-54B99BE1567C}" srcOrd="0" destOrd="0" presId="urn:microsoft.com/office/officeart/2005/8/layout/hierarchy4"/>
    <dgm:cxn modelId="{4793D4E7-050D-40F2-9026-6F9A6C14968B}" type="presParOf" srcId="{86D69938-F43E-4849-9D86-54B99BE1567C}" destId="{E0F50193-4BF5-4F8C-BB13-195E7DD047B7}" srcOrd="0" destOrd="0" presId="urn:microsoft.com/office/officeart/2005/8/layout/hierarchy4"/>
    <dgm:cxn modelId="{C62B1188-5E19-400B-BAD6-6DED8D18F6E3}" type="presParOf" srcId="{86D69938-F43E-4849-9D86-54B99BE1567C}" destId="{A83DA081-7F43-44BD-A3B5-79D946AD4F4C}" srcOrd="1" destOrd="0" presId="urn:microsoft.com/office/officeart/2005/8/layout/hierarchy4"/>
    <dgm:cxn modelId="{493DA2F0-8C14-4BD6-ADD9-B097D9ED39FA}" type="presParOf" srcId="{E76CDF03-0F8F-4E74-B8E0-09B475E08D94}" destId="{B9DDA61C-3B10-4322-8AEB-7039A927AC9F}" srcOrd="1" destOrd="0" presId="urn:microsoft.com/office/officeart/2005/8/layout/hierarchy4"/>
    <dgm:cxn modelId="{0FCE6A2A-ECBD-4F42-B06B-1D510497E87E}" type="presParOf" srcId="{E76CDF03-0F8F-4E74-B8E0-09B475E08D94}" destId="{B1CA15F6-E898-43AF-BE0C-0C30CC0BA2BE}" srcOrd="2" destOrd="0" presId="urn:microsoft.com/office/officeart/2005/8/layout/hierarchy4"/>
    <dgm:cxn modelId="{C667668A-DE77-4B49-99B3-A7D63ECF8F45}" type="presParOf" srcId="{B1CA15F6-E898-43AF-BE0C-0C30CC0BA2BE}" destId="{A457A821-951C-4B01-AED3-54C9A964D9A8}" srcOrd="0" destOrd="0" presId="urn:microsoft.com/office/officeart/2005/8/layout/hierarchy4"/>
    <dgm:cxn modelId="{0AE2309E-4782-4106-9E3E-6614EAE15B1D}" type="presParOf" srcId="{B1CA15F6-E898-43AF-BE0C-0C30CC0BA2BE}" destId="{3EE13BE3-62AB-4AFA-B198-69904A3C92BD}" srcOrd="1" destOrd="0" presId="urn:microsoft.com/office/officeart/2005/8/layout/hierarchy4"/>
    <dgm:cxn modelId="{6045E031-131D-400A-A6F6-17608DFCE1BD}" type="presParOf" srcId="{B1CA15F6-E898-43AF-BE0C-0C30CC0BA2BE}" destId="{0696B664-86EF-4ABA-94FF-B111CF8B4FDE}" srcOrd="2" destOrd="0" presId="urn:microsoft.com/office/officeart/2005/8/layout/hierarchy4"/>
    <dgm:cxn modelId="{8CB8A4E7-6EDC-474D-97F1-562AD8B27D22}" type="presParOf" srcId="{0696B664-86EF-4ABA-94FF-B111CF8B4FDE}" destId="{204FFE7B-2918-466C-AE2F-E79DEC041154}" srcOrd="0" destOrd="0" presId="urn:microsoft.com/office/officeart/2005/8/layout/hierarchy4"/>
    <dgm:cxn modelId="{90EDB27F-795E-45FE-BF26-680AE3EC7553}" type="presParOf" srcId="{204FFE7B-2918-466C-AE2F-E79DEC041154}" destId="{C2A35E3F-2C3C-4F16-9B4E-D5FAE53C26A6}" srcOrd="0" destOrd="0" presId="urn:microsoft.com/office/officeart/2005/8/layout/hierarchy4"/>
    <dgm:cxn modelId="{4C53AE11-D7B5-493C-92E4-489FB891A226}" type="presParOf" srcId="{204FFE7B-2918-466C-AE2F-E79DEC041154}" destId="{841429D9-53AB-40F7-B9F5-B3ED0D28F61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0C34D-C75B-430C-B2D3-A767BCA65051}">
      <dsp:nvSpPr>
        <dsp:cNvPr id="0" name=""/>
        <dsp:cNvSpPr/>
      </dsp:nvSpPr>
      <dsp:spPr>
        <a:xfrm>
          <a:off x="0" y="0"/>
          <a:ext cx="6990309" cy="8726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>
              <a:latin typeface="Poppins" panose="00000500000000000000" pitchFamily="2" charset="0"/>
              <a:cs typeface="Poppins" panose="00000500000000000000" pitchFamily="2" charset="0"/>
            </a:rPr>
            <a:t>Two </a:t>
          </a:r>
          <a:r>
            <a:rPr lang="it-IT" sz="3200" kern="1200" err="1">
              <a:latin typeface="Poppins" panose="00000500000000000000" pitchFamily="2" charset="0"/>
              <a:cs typeface="Poppins" panose="00000500000000000000" pitchFamily="2" charset="0"/>
            </a:rPr>
            <a:t>approaches</a:t>
          </a:r>
          <a:endParaRPr lang="es-CO" sz="3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5559" y="25559"/>
        <a:ext cx="6939191" cy="821531"/>
      </dsp:txXfrm>
    </dsp:sp>
    <dsp:sp modelId="{BD372E42-DEF6-4376-BA87-BC7CE3A56177}">
      <dsp:nvSpPr>
        <dsp:cNvPr id="0" name=""/>
        <dsp:cNvSpPr/>
      </dsp:nvSpPr>
      <dsp:spPr>
        <a:xfrm>
          <a:off x="2582" y="993423"/>
          <a:ext cx="3354275" cy="8726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>
              <a:latin typeface="Poppins" panose="00000500000000000000" pitchFamily="2" charset="0"/>
              <a:cs typeface="Poppins" panose="00000500000000000000" pitchFamily="2" charset="0"/>
            </a:rPr>
            <a:t>Secure boot</a:t>
          </a:r>
          <a:endParaRPr lang="es-CO" sz="3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8141" y="1018982"/>
        <a:ext cx="3303157" cy="821531"/>
      </dsp:txXfrm>
    </dsp:sp>
    <dsp:sp modelId="{E0F50193-4BF5-4F8C-BB13-195E7DD047B7}">
      <dsp:nvSpPr>
        <dsp:cNvPr id="0" name=""/>
        <dsp:cNvSpPr/>
      </dsp:nvSpPr>
      <dsp:spPr>
        <a:xfrm>
          <a:off x="2582" y="1985624"/>
          <a:ext cx="3354275" cy="8726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err="1">
              <a:latin typeface="Poppins" panose="00000500000000000000" pitchFamily="2" charset="0"/>
              <a:cs typeface="Poppins" panose="00000500000000000000" pitchFamily="2" charset="0"/>
            </a:rPr>
            <a:t>Relies</a:t>
          </a:r>
          <a:r>
            <a:rPr lang="it-IT" sz="1000" kern="1200">
              <a:latin typeface="Poppins" panose="00000500000000000000" pitchFamily="2" charset="0"/>
              <a:cs typeface="Poppins" panose="00000500000000000000" pitchFamily="2" charset="0"/>
            </a:rPr>
            <a:t> on certificates </a:t>
          </a:r>
          <a:r>
            <a:rPr lang="it-IT" sz="1000" kern="1200" err="1">
              <a:latin typeface="Poppins" panose="00000500000000000000" pitchFamily="2" charset="0"/>
              <a:cs typeface="Poppins" panose="00000500000000000000" pitchFamily="2" charset="0"/>
            </a:rPr>
            <a:t>authorities</a:t>
          </a:r>
          <a:r>
            <a:rPr lang="it-IT" sz="1000" kern="120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endParaRPr lang="es-CO" sz="10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8141" y="2011183"/>
        <a:ext cx="3303157" cy="821531"/>
      </dsp:txXfrm>
    </dsp:sp>
    <dsp:sp modelId="{A457A821-951C-4B01-AED3-54C9A964D9A8}">
      <dsp:nvSpPr>
        <dsp:cNvPr id="0" name=""/>
        <dsp:cNvSpPr/>
      </dsp:nvSpPr>
      <dsp:spPr>
        <a:xfrm>
          <a:off x="3638616" y="993423"/>
          <a:ext cx="3354275" cy="8726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err="1">
              <a:latin typeface="Poppins" panose="00000500000000000000" pitchFamily="2" charset="0"/>
              <a:cs typeface="Poppins" panose="00000500000000000000" pitchFamily="2" charset="0"/>
            </a:rPr>
            <a:t>Trusted</a:t>
          </a:r>
          <a:r>
            <a:rPr lang="it-IT" sz="3200" kern="1200">
              <a:latin typeface="Poppins" panose="00000500000000000000" pitchFamily="2" charset="0"/>
              <a:cs typeface="Poppins" panose="00000500000000000000" pitchFamily="2" charset="0"/>
            </a:rPr>
            <a:t> boot</a:t>
          </a:r>
          <a:endParaRPr lang="es-CO" sz="3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664175" y="1018982"/>
        <a:ext cx="3303157" cy="821531"/>
      </dsp:txXfrm>
    </dsp:sp>
    <dsp:sp modelId="{C2A35E3F-2C3C-4F16-9B4E-D5FAE53C26A6}">
      <dsp:nvSpPr>
        <dsp:cNvPr id="0" name=""/>
        <dsp:cNvSpPr/>
      </dsp:nvSpPr>
      <dsp:spPr>
        <a:xfrm>
          <a:off x="3638616" y="1985624"/>
          <a:ext cx="3354275" cy="8726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>
              <a:latin typeface="Poppins" panose="00000500000000000000" pitchFamily="2" charset="0"/>
              <a:cs typeface="Poppins" panose="00000500000000000000" pitchFamily="2" charset="0"/>
            </a:rPr>
            <a:t>Identifies</a:t>
          </a:r>
          <a:r>
            <a:rPr lang="it-IT" sz="1000" kern="1200">
              <a:latin typeface="Poppins" panose="00000500000000000000" pitchFamily="2" charset="0"/>
              <a:cs typeface="Poppins" panose="00000500000000000000" pitchFamily="2" charset="0"/>
            </a:rPr>
            <a:t> software </a:t>
          </a:r>
          <a:r>
            <a:rPr lang="it-IT" sz="1000" kern="1200" err="1">
              <a:latin typeface="Poppins" panose="00000500000000000000" pitchFamily="2" charset="0"/>
              <a:cs typeface="Poppins" panose="00000500000000000000" pitchFamily="2" charset="0"/>
            </a:rPr>
            <a:t>components</a:t>
          </a:r>
          <a:r>
            <a:rPr lang="it-IT" sz="1000" kern="1200">
              <a:latin typeface="Poppins" panose="00000500000000000000" pitchFamily="2" charset="0"/>
              <a:cs typeface="Poppins" panose="00000500000000000000" pitchFamily="2" charset="0"/>
            </a:rPr>
            <a:t> from hash </a:t>
          </a:r>
          <a:r>
            <a:rPr lang="it-IT" sz="1000" kern="1200" err="1">
              <a:latin typeface="Poppins" panose="00000500000000000000" pitchFamily="2" charset="0"/>
              <a:cs typeface="Poppins" panose="00000500000000000000" pitchFamily="2" charset="0"/>
            </a:rPr>
            <a:t>values</a:t>
          </a:r>
          <a:endParaRPr lang="it-IT" sz="1000" kern="1200"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>
              <a:latin typeface="Poppins" panose="00000500000000000000" pitchFamily="2" charset="0"/>
              <a:cs typeface="Poppins" panose="00000500000000000000" pitchFamily="2" charset="0"/>
            </a:rPr>
            <a:t>Root of Trust(</a:t>
          </a:r>
          <a:r>
            <a:rPr lang="it-IT" sz="1000" kern="1200" err="1">
              <a:latin typeface="Poppins" panose="00000500000000000000" pitchFamily="2" charset="0"/>
              <a:cs typeface="Poppins" panose="00000500000000000000" pitchFamily="2" charset="0"/>
            </a:rPr>
            <a:t>RoT</a:t>
          </a:r>
          <a:r>
            <a:rPr lang="it-IT" sz="1000" kern="1200">
              <a:latin typeface="Poppins" panose="00000500000000000000" pitchFamily="2" charset="0"/>
              <a:cs typeface="Poppins" panose="00000500000000000000" pitchFamily="2" charset="0"/>
            </a:rPr>
            <a:t>)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000" kern="1200" err="1">
              <a:latin typeface="Poppins" panose="00000500000000000000" pitchFamily="2" charset="0"/>
              <a:cs typeface="Poppins" panose="00000500000000000000" pitchFamily="2" charset="0"/>
            </a:rPr>
            <a:t>Chain</a:t>
          </a:r>
          <a:r>
            <a:rPr lang="es-CO" sz="1000" kern="120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es-CO" sz="1000" kern="1200" err="1">
              <a:latin typeface="Poppins" panose="00000500000000000000" pitchFamily="2" charset="0"/>
              <a:cs typeface="Poppins" panose="00000500000000000000" pitchFamily="2" charset="0"/>
            </a:rPr>
            <a:t>of</a:t>
          </a:r>
          <a:r>
            <a:rPr lang="es-CO" sz="1000" kern="1200">
              <a:latin typeface="Poppins" panose="00000500000000000000" pitchFamily="2" charset="0"/>
              <a:cs typeface="Poppins" panose="00000500000000000000" pitchFamily="2" charset="0"/>
            </a:rPr>
            <a:t> Trust(</a:t>
          </a:r>
          <a:r>
            <a:rPr lang="es-CO" sz="1000" kern="1200" err="1">
              <a:latin typeface="Poppins" panose="00000500000000000000" pitchFamily="2" charset="0"/>
              <a:cs typeface="Poppins" panose="00000500000000000000" pitchFamily="2" charset="0"/>
            </a:rPr>
            <a:t>CoT</a:t>
          </a:r>
          <a:r>
            <a:rPr lang="es-CO" sz="1000" kern="1200">
              <a:latin typeface="Poppins" panose="00000500000000000000" pitchFamily="2" charset="0"/>
              <a:cs typeface="Poppins" panose="00000500000000000000" pitchFamily="2" charset="0"/>
            </a:rPr>
            <a:t>)</a:t>
          </a:r>
        </a:p>
      </dsp:txBody>
      <dsp:txXfrm>
        <a:off x="3664175" y="2011183"/>
        <a:ext cx="3303157" cy="821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99B1A-1315-40C0-B09D-AF34C929A196}" type="datetimeFigureOut">
              <a:rPr lang="es-CO" smtClean="0"/>
              <a:t>19/10/24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F2DE1-4413-45AF-8DC2-151560A516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760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F2DE1-4413-45AF-8DC2-151560A51612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83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F2DE1-4413-45AF-8DC2-151560A5161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550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99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7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7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5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6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2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2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3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5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4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developer.arm.com/-/media/Arm%20Developer%20Community/PDF/PSA/DEN0072-PSA_TBFU_1.1-BETA0.pdf?revision=3ce2513a-ae0f-4b43-96a0-851ed67a640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rm.com/-/media/Arm%20Developer%20Community/PDF/PSA/DEN0072-PSA_TBFU_1.1-BETA0.pdf?revision=3ce2513a-ae0f-4b43-96a0-851ed67a640b" TargetMode="External"/><Relationship Id="rId2" Type="http://schemas.openxmlformats.org/officeDocument/2006/relationships/hyperlink" Target="https://www.arm.com/technologies/trustzone-for-cortex-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FBF758-1988-021D-87D2-FC378D2F3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s-CO" b="1">
                <a:solidFill>
                  <a:schemeClr val="accent1"/>
                </a:solidFill>
                <a:latin typeface="Poppins"/>
                <a:cs typeface="Poppins"/>
              </a:rPr>
              <a:t>SECURE BOOTSTRAPPING FOR ARM </a:t>
            </a:r>
            <a:r>
              <a:rPr lang="es-CO" b="1" err="1">
                <a:solidFill>
                  <a:schemeClr val="accent1"/>
                </a:solidFill>
                <a:latin typeface="Poppins"/>
                <a:cs typeface="Poppins"/>
              </a:rPr>
              <a:t>MCUs</a:t>
            </a:r>
            <a:endParaRPr lang="en-US" err="1">
              <a:solidFill>
                <a:schemeClr val="accent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02ADFD-78FD-0AEC-1F54-8DF8E7B2F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0829"/>
            <a:ext cx="9144000" cy="99789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Material </a:t>
            </a:r>
            <a:r>
              <a:rPr lang="es-CO" sz="2800" dirty="0" err="1">
                <a:latin typeface="Poppins" panose="00000500000000000000" pitchFamily="2" charset="0"/>
                <a:cs typeface="Poppins" panose="00000500000000000000" pitchFamily="2" charset="0"/>
              </a:rPr>
              <a:t>prepared</a:t>
            </a: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CO" sz="2800" dirty="0" err="1">
                <a:latin typeface="Poppins" panose="00000500000000000000" pitchFamily="2" charset="0"/>
                <a:cs typeface="Poppins" panose="00000500000000000000" pitchFamily="2" charset="0"/>
              </a:rPr>
              <a:t>by</a:t>
            </a:r>
            <a:r>
              <a:rPr lang="es-CO" sz="2800">
                <a:latin typeface="Poppins" panose="00000500000000000000" pitchFamily="2" charset="0"/>
                <a:cs typeface="Poppins" panose="00000500000000000000" pitchFamily="2" charset="0"/>
              </a:rPr>
              <a:t> Bálint</a:t>
            </a: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CO" sz="2800" dirty="0" err="1">
                <a:latin typeface="Poppins" panose="00000500000000000000" pitchFamily="2" charset="0"/>
                <a:cs typeface="Poppins" panose="00000500000000000000" pitchFamily="2" charset="0"/>
              </a:rPr>
              <a:t>Bujtor</a:t>
            </a: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 , Juan José Restrepo, Jovan </a:t>
            </a:r>
            <a:r>
              <a:rPr lang="es-CO" sz="2800" dirty="0" err="1">
                <a:latin typeface="Poppins" panose="00000500000000000000" pitchFamily="2" charset="0"/>
                <a:cs typeface="Poppins" panose="00000500000000000000" pitchFamily="2" charset="0"/>
              </a:rPr>
              <a:t>Žunić</a:t>
            </a: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s-CO" sz="2800" dirty="0" err="1">
                <a:latin typeface="Poppins" panose="00000500000000000000" pitchFamily="2" charset="0"/>
                <a:cs typeface="Poppins" panose="00000500000000000000" pitchFamily="2" charset="0"/>
              </a:rPr>
              <a:t>revised</a:t>
            </a: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CO" sz="2800" dirty="0" err="1">
                <a:latin typeface="Poppins" panose="00000500000000000000" pitchFamily="2" charset="0"/>
                <a:cs typeface="Poppins" panose="00000500000000000000" pitchFamily="2" charset="0"/>
              </a:rPr>
              <a:t>by</a:t>
            </a: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 Stefano Di Carlo, Alessandro Savino, Alessio </a:t>
            </a:r>
            <a:r>
              <a:rPr lang="es-CO" sz="2800" dirty="0" err="1">
                <a:latin typeface="Poppins" panose="00000500000000000000" pitchFamily="2" charset="0"/>
                <a:cs typeface="Poppins" panose="00000500000000000000" pitchFamily="2" charset="0"/>
              </a:rPr>
              <a:t>Carpegna</a:t>
            </a: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 and Cristiano </a:t>
            </a:r>
            <a:r>
              <a:rPr lang="es-CO" sz="2800" dirty="0" err="1">
                <a:latin typeface="Poppins" panose="00000500000000000000" pitchFamily="2" charset="0"/>
                <a:cs typeface="Poppins" panose="00000500000000000000" pitchFamily="2" charset="0"/>
              </a:rPr>
              <a:t>Chenet</a:t>
            </a:r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D69DA-E285-1461-0C69-96C87D8EB788}"/>
              </a:ext>
            </a:extLst>
          </p:cNvPr>
          <p:cNvSpPr txBox="1"/>
          <p:nvPr/>
        </p:nvSpPr>
        <p:spPr>
          <a:xfrm>
            <a:off x="2105025" y="6057900"/>
            <a:ext cx="799385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This work is licensed under the Creative Commons Attribution-</a:t>
            </a:r>
            <a:r>
              <a:rPr lang="en-US" sz="1400" err="1">
                <a:ea typeface="+mn-lt"/>
                <a:cs typeface="+mn-lt"/>
              </a:rPr>
              <a:t>NonCommercial</a:t>
            </a:r>
            <a:r>
              <a:rPr lang="en-US" sz="1400">
                <a:ea typeface="+mn-lt"/>
                <a:cs typeface="+mn-lt"/>
              </a:rPr>
              <a:t> 4.0 International License. To view a copy of this license, visit</a:t>
            </a:r>
            <a:endParaRPr lang="en-US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http://creativecommons.org/licenses/by-nc/4.0/.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D76E5D4-A7DF-3C8B-20B2-AE66E006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9" y="6061504"/>
            <a:ext cx="1841680" cy="637809"/>
          </a:xfrm>
          <a:prstGeom prst="rect">
            <a:avLst/>
          </a:prstGeom>
        </p:spPr>
      </p:pic>
      <p:pic>
        <p:nvPicPr>
          <p:cNvPr id="5" name="Immagine 4" descr="Immagine che contiene logo, Carattere, bianco, simbolo&#10;&#10;Descrizione generata automaticamente">
            <a:extLst>
              <a:ext uri="{FF2B5EF4-FFF2-40B4-BE49-F238E27FC236}">
                <a16:creationId xmlns:a16="http://schemas.microsoft.com/office/drawing/2014/main" id="{3BCA8664-0280-6E0D-3DF9-D70C499F93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7" b="22799"/>
          <a:stretch/>
        </p:blipFill>
        <p:spPr bwMode="auto">
          <a:xfrm>
            <a:off x="9736995" y="132306"/>
            <a:ext cx="2259676" cy="8788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magine 12" descr="A blue and yellow logo&#10;&#10;Description automatically generated">
            <a:extLst>
              <a:ext uri="{FF2B5EF4-FFF2-40B4-BE49-F238E27FC236}">
                <a16:creationId xmlns:a16="http://schemas.microsoft.com/office/drawing/2014/main" id="{5F1C46A4-4EC7-0A3A-9EA3-AA5E77099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9" y="158687"/>
            <a:ext cx="2211124" cy="846772"/>
          </a:xfrm>
          <a:prstGeom prst="rect">
            <a:avLst/>
          </a:prstGeom>
        </p:spPr>
      </p:pic>
      <p:pic>
        <p:nvPicPr>
          <p:cNvPr id="8" name="Immagine 10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E77C4C0E-F69F-8277-7E26-E2835A99A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16" y="5097828"/>
            <a:ext cx="2819980" cy="637809"/>
          </a:xfrm>
          <a:prstGeom prst="rect">
            <a:avLst/>
          </a:prstGeom>
        </p:spPr>
      </p:pic>
      <p:pic>
        <p:nvPicPr>
          <p:cNvPr id="9" name="Immagine 1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E9A4AC95-ECEA-65A8-24B7-E3650FACE4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59" y="4948727"/>
            <a:ext cx="1671906" cy="835954"/>
          </a:xfrm>
          <a:prstGeom prst="rect">
            <a:avLst/>
          </a:prstGeom>
        </p:spPr>
      </p:pic>
      <p:pic>
        <p:nvPicPr>
          <p:cNvPr id="10" name="Immagine 18" descr="A close up of a logo&#10;&#10;Description automatically generated">
            <a:extLst>
              <a:ext uri="{FF2B5EF4-FFF2-40B4-BE49-F238E27FC236}">
                <a16:creationId xmlns:a16="http://schemas.microsoft.com/office/drawing/2014/main" id="{9C9E97A0-843E-4694-2459-63DC235BB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966" y="5049043"/>
            <a:ext cx="2269233" cy="735638"/>
          </a:xfrm>
          <a:prstGeom prst="rect">
            <a:avLst/>
          </a:prstGeom>
        </p:spPr>
      </p:pic>
      <p:pic>
        <p:nvPicPr>
          <p:cNvPr id="11" name="Immagine 16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06C655FE-C82B-C2A0-F09F-4F479E7FE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97" y="5097828"/>
            <a:ext cx="2334019" cy="6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792CF-96F1-2B54-2DE3-459EC8BB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err="1">
                <a:latin typeface="Poppins" panose="00000500000000000000" pitchFamily="2" charset="0"/>
                <a:cs typeface="Poppins" panose="00000500000000000000" pitchFamily="2" charset="0"/>
              </a:rPr>
              <a:t>Trusted</a:t>
            </a:r>
            <a:r>
              <a:rPr lang="es-ES" b="1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b="1" err="1">
                <a:latin typeface="Poppins" panose="00000500000000000000" pitchFamily="2" charset="0"/>
                <a:cs typeface="Poppins" panose="00000500000000000000" pitchFamily="2" charset="0"/>
              </a:rPr>
              <a:t>boot</a:t>
            </a:r>
            <a:endParaRPr lang="es-CO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BD67E5-BDCB-2BBA-2844-98FAA63B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74" y="1825625"/>
            <a:ext cx="7019926" cy="4351338"/>
          </a:xfrm>
        </p:spPr>
        <p:txBody>
          <a:bodyPr/>
          <a:lstStyle/>
          <a:p>
            <a:r>
              <a:rPr lang="es-ES" err="1"/>
              <a:t>Boot</a:t>
            </a:r>
            <a:r>
              <a:rPr lang="es-ES"/>
              <a:t> </a:t>
            </a:r>
            <a:r>
              <a:rPr lang="es-ES" err="1"/>
              <a:t>sequence</a:t>
            </a:r>
            <a:r>
              <a:rPr lang="es-ES"/>
              <a:t> </a:t>
            </a:r>
            <a:r>
              <a:rPr lang="es-ES" err="1"/>
              <a:t>includes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CoT</a:t>
            </a:r>
            <a:r>
              <a:rPr lang="es-ES"/>
              <a:t>, </a:t>
            </a:r>
            <a:r>
              <a:rPr lang="es-ES" err="1"/>
              <a:t>which</a:t>
            </a:r>
            <a:r>
              <a:rPr lang="es-ES"/>
              <a:t> </a:t>
            </a:r>
            <a:r>
              <a:rPr lang="es-ES" err="1"/>
              <a:t>is</a:t>
            </a:r>
            <a:r>
              <a:rPr lang="es-ES"/>
              <a:t> a </a:t>
            </a:r>
            <a:r>
              <a:rPr lang="es-ES" err="1"/>
              <a:t>constant</a:t>
            </a:r>
            <a:r>
              <a:rPr lang="es-ES"/>
              <a:t> passing </a:t>
            </a:r>
            <a:r>
              <a:rPr lang="es-ES" err="1"/>
              <a:t>of</a:t>
            </a:r>
            <a:r>
              <a:rPr lang="es-ES"/>
              <a:t> trust.</a:t>
            </a:r>
          </a:p>
          <a:p>
            <a:r>
              <a:rPr lang="es-ES" b="1" err="1"/>
              <a:t>CoT</a:t>
            </a:r>
            <a:r>
              <a:rPr lang="en-US" b="1"/>
              <a:t>: </a:t>
            </a:r>
            <a:r>
              <a:rPr lang="en-US"/>
              <a:t>measures whether a piece of software  can be trusted to pass the control of the system. It is broken down into chains.</a:t>
            </a:r>
          </a:p>
          <a:p>
            <a:r>
              <a:rPr lang="en-US" b="1" err="1"/>
              <a:t>RoT</a:t>
            </a:r>
            <a:r>
              <a:rPr lang="en-US" b="1"/>
              <a:t> : </a:t>
            </a:r>
            <a:r>
              <a:rPr lang="en-US"/>
              <a:t>verifies the first piece of code.</a:t>
            </a:r>
            <a:endParaRPr lang="es-ES"/>
          </a:p>
          <a:p>
            <a:endParaRPr lang="es-CO"/>
          </a:p>
        </p:txBody>
      </p:sp>
      <p:pic>
        <p:nvPicPr>
          <p:cNvPr id="6146" name="Picture 2" descr="What is the Certificate Chain of Trust? – Keyfactor">
            <a:extLst>
              <a:ext uri="{FF2B5EF4-FFF2-40B4-BE49-F238E27FC236}">
                <a16:creationId xmlns:a16="http://schemas.microsoft.com/office/drawing/2014/main" id="{BA3F8756-A516-B976-5E92-5C7C0D42F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1958975"/>
            <a:ext cx="48672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ED58FD6-8F64-0BD2-DEB2-46C36265B62F}"/>
              </a:ext>
            </a:extLst>
          </p:cNvPr>
          <p:cNvSpPr txBox="1"/>
          <p:nvPr/>
        </p:nvSpPr>
        <p:spPr>
          <a:xfrm>
            <a:off x="258205" y="5588000"/>
            <a:ext cx="450326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i="1"/>
              <a:t>Figure taken from: </a:t>
            </a:r>
            <a:r>
              <a:rPr lang="es-CO" sz="1200"/>
              <a:t> https://www.keyfactor.com/blog/certificate-chain-of-trust/</a:t>
            </a:r>
            <a:endParaRPr lang="en-US" sz="1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6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Trust Zone/TEE</a:t>
            </a:r>
            <a:endParaRPr lang="sr-Latn-RS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296" y="1432433"/>
            <a:ext cx="6449568" cy="4351338"/>
          </a:xfrm>
        </p:spPr>
        <p:txBody>
          <a:bodyPr>
            <a:normAutofit/>
          </a:bodyPr>
          <a:lstStyle/>
          <a:p>
            <a:pPr algn="just"/>
            <a:endParaRPr lang="sr-Latn-R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Separates processor into  two virtual processors, secure world and non-secure world.</a:t>
            </a:r>
          </a:p>
          <a:p>
            <a:pPr algn="just"/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Supports boot process, as one of the first stages of chains of trust to verify that code can be trusted.</a:t>
            </a:r>
          </a:p>
          <a:p>
            <a:pPr algn="just"/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Secure boot loads 1</a:t>
            </a:r>
            <a:r>
              <a:rPr lang="en-US" sz="2400" baseline="30000">
                <a:latin typeface="Poppins" panose="00000500000000000000" pitchFamily="2" charset="0"/>
                <a:cs typeface="Poppins" panose="00000500000000000000" pitchFamily="2" charset="0"/>
              </a:rPr>
              <a:t>st</a:t>
            </a:r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 stage trusted bootloader code to trusted zone, which then verifies and continues to next stage of secure boot process.</a:t>
            </a:r>
            <a:endParaRPr lang="sr-Latn-RS"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224" y="1432433"/>
            <a:ext cx="4014216" cy="40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078" y="3044213"/>
            <a:ext cx="5776542" cy="343926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06" y="4300040"/>
            <a:ext cx="4009644" cy="2293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Secure hardware</a:t>
            </a:r>
            <a:endParaRPr lang="sr-Latn-RS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6951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HSM(Hardware security module) – stores keys and performs cryptographic operations</a:t>
            </a:r>
          </a:p>
          <a:p>
            <a:pPr algn="just"/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MPU(Memory protection unit) – Defines permissions to accessing memory regions</a:t>
            </a:r>
          </a:p>
          <a:p>
            <a:pPr algn="just"/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Trust Zone/TEE</a:t>
            </a:r>
          </a:p>
          <a:p>
            <a:pPr algn="just"/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TPM(Trusted platform module)</a:t>
            </a:r>
          </a:p>
          <a:p>
            <a:pPr algn="just"/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Secure ROM – verifies digital signature</a:t>
            </a:r>
            <a:endParaRPr lang="sr-Latn-RS" sz="20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777F2-EF0B-E7FE-46A2-40FC2BDDC0FD}"/>
              </a:ext>
            </a:extLst>
          </p:cNvPr>
          <p:cNvSpPr txBox="1"/>
          <p:nvPr/>
        </p:nvSpPr>
        <p:spPr>
          <a:xfrm>
            <a:off x="6278450" y="6222105"/>
            <a:ext cx="58341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Made using: </a:t>
            </a:r>
            <a:r>
              <a:rPr lang="en-US" sz="1200">
                <a:ea typeface="+mn-lt"/>
                <a:cs typeface="+mn-lt"/>
              </a:rPr>
              <a:t>https://trends.google.com/trends/?geo=IT</a:t>
            </a:r>
          </a:p>
        </p:txBody>
      </p:sp>
    </p:spTree>
    <p:extLst>
      <p:ext uri="{BB962C8B-B14F-4D97-AF65-F5344CB8AC3E}">
        <p14:creationId xmlns:p14="http://schemas.microsoft.com/office/powerpoint/2010/main" val="1640831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Poppins" panose="00000500000000000000" pitchFamily="2" charset="0"/>
                <a:cs typeface="Poppins" panose="00000500000000000000" pitchFamily="2" charset="0"/>
              </a:rPr>
              <a:t>Additional hardware that can assist secure boot</a:t>
            </a:r>
            <a:endParaRPr lang="sr-Latn-RS" sz="32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8373"/>
            <a:ext cx="10515600" cy="4351338"/>
          </a:xfrm>
        </p:spPr>
        <p:txBody>
          <a:bodyPr/>
          <a:lstStyle/>
          <a:p>
            <a:r>
              <a:rPr lang="sr-Latn-RS">
                <a:latin typeface="Poppins" panose="00000500000000000000" pitchFamily="2" charset="0"/>
                <a:cs typeface="Poppins" panose="00000500000000000000" pitchFamily="2" charset="0"/>
              </a:rPr>
              <a:t>Watchdog time</a:t>
            </a:r>
            <a:r>
              <a:rPr lang="es-CO">
                <a:latin typeface="Poppins" panose="00000500000000000000" pitchFamily="2" charset="0"/>
                <a:cs typeface="Poppins" panose="00000500000000000000" pitchFamily="2" charset="0"/>
              </a:rPr>
              <a:t>r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sr-Latn-RS">
                <a:latin typeface="Poppins" panose="00000500000000000000" pitchFamily="2" charset="0"/>
                <a:cs typeface="Poppins" panose="00000500000000000000" pitchFamily="2" charset="0"/>
              </a:rPr>
              <a:t>nterrupt controller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sr-Latn-RS">
                <a:latin typeface="Poppins" panose="00000500000000000000" pitchFamily="2" charset="0"/>
                <a:cs typeface="Poppins" panose="00000500000000000000" pitchFamily="2" charset="0"/>
              </a:rPr>
              <a:t>Random number generator (RNG)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P</a:t>
            </a:r>
            <a:r>
              <a:rPr lang="sr-Latn-RS">
                <a:latin typeface="Poppins" panose="00000500000000000000" pitchFamily="2" charset="0"/>
                <a:cs typeface="Poppins" panose="00000500000000000000" pitchFamily="2" charset="0"/>
              </a:rPr>
              <a:t>ower-on self-test (POST)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sr-Latn-RS">
                <a:latin typeface="Poppins" panose="00000500000000000000" pitchFamily="2" charset="0"/>
                <a:cs typeface="Poppins" panose="00000500000000000000" pitchFamily="2" charset="0"/>
              </a:rPr>
              <a:t>Tamper detection</a:t>
            </a:r>
          </a:p>
        </p:txBody>
      </p:sp>
    </p:spTree>
    <p:extLst>
      <p:ext uri="{BB962C8B-B14F-4D97-AF65-F5344CB8AC3E}">
        <p14:creationId xmlns:p14="http://schemas.microsoft.com/office/powerpoint/2010/main" val="2865763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65" y="1446063"/>
            <a:ext cx="5044418" cy="52610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867" y="1446063"/>
            <a:ext cx="3545998" cy="5113742"/>
          </a:xfrm>
        </p:spPr>
        <p:txBody>
          <a:bodyPr>
            <a:normAutofit/>
          </a:bodyPr>
          <a:lstStyle/>
          <a:p>
            <a:pPr algn="just"/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Secure boot flow</a:t>
            </a:r>
          </a:p>
          <a:p>
            <a:pPr algn="just"/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Boot from on-chip storage 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Boot from off-chip storage 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Boot using a passive security module </a:t>
            </a:r>
          </a:p>
          <a:p>
            <a:pPr algn="just"/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Boot using a security processor </a:t>
            </a:r>
            <a:endParaRPr lang="sr-Latn-RS"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Diagram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329" y="2104255"/>
            <a:ext cx="3136359" cy="2212899"/>
          </a:xfrm>
          <a:prstGeom prst="rect">
            <a:avLst/>
          </a:prstGeom>
        </p:spPr>
      </p:pic>
      <p:pic>
        <p:nvPicPr>
          <p:cNvPr id="7" name="Picture 6" descr="Diagram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498" y="157081"/>
            <a:ext cx="3289836" cy="1882387"/>
          </a:xfrm>
          <a:prstGeom prst="rect">
            <a:avLst/>
          </a:prstGeom>
        </p:spPr>
      </p:pic>
      <p:pic>
        <p:nvPicPr>
          <p:cNvPr id="6" name="Picture 5" descr="Diagram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468" y="160816"/>
            <a:ext cx="2722762" cy="2381870"/>
          </a:xfrm>
          <a:prstGeom prst="rect">
            <a:avLst/>
          </a:prstGeom>
        </p:spPr>
      </p:pic>
      <p:pic>
        <p:nvPicPr>
          <p:cNvPr id="8" name="Picture 7" descr="Diagram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283" y="4317155"/>
            <a:ext cx="3271228" cy="2132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67" y="3405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Poppins" panose="00000500000000000000" pitchFamily="2" charset="0"/>
                <a:cs typeface="Poppins" panose="00000500000000000000" pitchFamily="2" charset="0"/>
              </a:rPr>
              <a:t>How it is done in real HW</a:t>
            </a:r>
            <a:endParaRPr lang="sr-Latn-RS" sz="3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DECC4-EE47-DCF6-D971-7FCACF0342A5}"/>
              </a:ext>
            </a:extLst>
          </p:cNvPr>
          <p:cNvSpPr txBox="1"/>
          <p:nvPr/>
        </p:nvSpPr>
        <p:spPr>
          <a:xfrm>
            <a:off x="4950318" y="6307964"/>
            <a:ext cx="7336663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>
                <a:ea typeface="+mn-lt"/>
                <a:cs typeface="+mn-lt"/>
              </a:rPr>
              <a:t>Figures 1, 2, 3 and 4 taken from:  </a:t>
            </a:r>
            <a:r>
              <a:rPr lang="en-US" sz="1100">
                <a:ea typeface="+mn-lt"/>
                <a:cs typeface="+mn-lt"/>
                <a:hlinkClick r:id="rId7"/>
              </a:rPr>
              <a:t>https://developer.arm.com/-/media/Arm%20Developer%20Community/PDF/PSA/DEN0072-PSA_TBFU_1.1-BETA0.pdf?revision=3ce251</a:t>
            </a:r>
            <a:r>
              <a:rPr lang="en-US" sz="1600">
                <a:ea typeface="+mn-lt"/>
                <a:cs typeface="+mn-lt"/>
                <a:hlinkClick r:id="rId7"/>
              </a:rPr>
              <a:t>3a-ae0f-4b43-96a0-851ed67a640b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D65B2-75E0-96EA-DDB2-B60F1C78338E}"/>
              </a:ext>
            </a:extLst>
          </p:cNvPr>
          <p:cNvSpPr txBox="1"/>
          <p:nvPr/>
        </p:nvSpPr>
        <p:spPr>
          <a:xfrm>
            <a:off x="6367095" y="2508249"/>
            <a:ext cx="11215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Figure 1</a:t>
            </a:r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E536C-E6C4-CC12-42A1-C8AD8647AD90}"/>
              </a:ext>
            </a:extLst>
          </p:cNvPr>
          <p:cNvSpPr txBox="1"/>
          <p:nvPr/>
        </p:nvSpPr>
        <p:spPr>
          <a:xfrm>
            <a:off x="8965710" y="2039325"/>
            <a:ext cx="11215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Figure 2</a:t>
            </a:r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B878F-3911-CBFA-E545-13161B8654B8}"/>
              </a:ext>
            </a:extLst>
          </p:cNvPr>
          <p:cNvSpPr txBox="1"/>
          <p:nvPr/>
        </p:nvSpPr>
        <p:spPr>
          <a:xfrm>
            <a:off x="8887556" y="4315556"/>
            <a:ext cx="11215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Figure 3</a:t>
            </a:r>
            <a:endParaRPr 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57E54-8023-DEBE-B6D2-E00B03B795FB}"/>
              </a:ext>
            </a:extLst>
          </p:cNvPr>
          <p:cNvSpPr txBox="1"/>
          <p:nvPr/>
        </p:nvSpPr>
        <p:spPr>
          <a:xfrm>
            <a:off x="11114941" y="6034941"/>
            <a:ext cx="11215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Figure 4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8414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4D2E-55C1-FBD8-BA58-F413B9E3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The boot is done  -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6C91E-476B-05D8-9E19-41D0D869F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Protect the boot code</a:t>
            </a:r>
          </a:p>
          <a:p>
            <a:pPr lvl="1" algn="just"/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Code signing: the process of digitally signing executables and scripts to confirm the SW author and guarantee that the code has not been altered or corrupted</a:t>
            </a:r>
          </a:p>
          <a:p>
            <a:pPr algn="just"/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How?</a:t>
            </a:r>
          </a:p>
          <a:p>
            <a:pPr lvl="1" algn="just"/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Use a cryptographic hash and encryption to validate authenticity and integrity</a:t>
            </a:r>
          </a:p>
          <a:p>
            <a:pPr algn="just"/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Other methods?</a:t>
            </a:r>
          </a:p>
        </p:txBody>
      </p:sp>
    </p:spTree>
    <p:extLst>
      <p:ext uri="{BB962C8B-B14F-4D97-AF65-F5344CB8AC3E}">
        <p14:creationId xmlns:p14="http://schemas.microsoft.com/office/powerpoint/2010/main" val="255913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7D91-2A84-50E9-1E13-38991817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Cryptography: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E401-4857-78EB-ACF3-6C6B95770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The goals of cryptography: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algn="just"/>
            <a:r>
              <a:rPr lang="en-US" sz="1800" b="1">
                <a:latin typeface="Poppins"/>
                <a:cs typeface="Poppins"/>
              </a:rPr>
              <a:t>Confidentiality</a:t>
            </a:r>
            <a:r>
              <a:rPr lang="en-US" sz="1800">
                <a:latin typeface="Poppins"/>
                <a:ea typeface="+mn-lt"/>
                <a:cs typeface="Poppins"/>
              </a:rPr>
              <a:t>: protection of sensitive data against unauthorized accesses</a:t>
            </a:r>
            <a:endParaRPr lang="en-US" sz="1800">
              <a:latin typeface="Poppins"/>
              <a:cs typeface="Poppins"/>
            </a:endParaRPr>
          </a:p>
          <a:p>
            <a:pPr lvl="1" algn="just"/>
            <a:r>
              <a:rPr lang="en-US" sz="1800" b="1">
                <a:latin typeface="Poppins"/>
                <a:ea typeface="+mn-lt"/>
                <a:cs typeface="Poppins"/>
              </a:rPr>
              <a:t>Authentication</a:t>
            </a:r>
            <a:r>
              <a:rPr lang="en-US" sz="1800">
                <a:latin typeface="Poppins"/>
                <a:ea typeface="+mn-lt"/>
                <a:cs typeface="Poppins"/>
              </a:rPr>
              <a:t>: guarantee of the information identity</a:t>
            </a:r>
            <a:endParaRPr lang="en-US" sz="1800">
              <a:latin typeface="Poppins"/>
              <a:cs typeface="Poppins"/>
            </a:endParaRPr>
          </a:p>
          <a:p>
            <a:pPr lvl="1" algn="just"/>
            <a:r>
              <a:rPr lang="en-US" sz="1800" b="1">
                <a:latin typeface="Poppins"/>
                <a:ea typeface="+mn-lt"/>
                <a:cs typeface="Poppins"/>
              </a:rPr>
              <a:t>Integrity</a:t>
            </a:r>
            <a:r>
              <a:rPr lang="en-US" sz="1800">
                <a:latin typeface="Poppins"/>
                <a:ea typeface="+mn-lt"/>
                <a:cs typeface="Poppins"/>
              </a:rPr>
              <a:t>: detection of any information corruption</a:t>
            </a:r>
            <a:endParaRPr lang="en-US" sz="1800">
              <a:latin typeface="Poppins"/>
              <a:cs typeface="Poppins"/>
            </a:endParaRPr>
          </a:p>
          <a:p>
            <a:pPr algn="just"/>
            <a:r>
              <a:rPr lang="en-US" sz="2000" b="1">
                <a:latin typeface="Poppins" panose="00000500000000000000" pitchFamily="2" charset="0"/>
                <a:cs typeface="Poppins" panose="00000500000000000000" pitchFamily="2" charset="0"/>
              </a:rPr>
              <a:t>Cryptographic hash</a:t>
            </a: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: </a:t>
            </a:r>
            <a:r>
              <a:rPr lang="en-US" sz="200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a mathematical algorithm that maps data of arbitrary sizes to a digest of a fixed bit size (known as a “hash” or “hash digest”). 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sz="200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Hash algorithms can be classified into two categories:</a:t>
            </a:r>
            <a:endParaRPr lang="en-US" sz="20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algn="just"/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Those that work on a variable length of bits</a:t>
            </a:r>
          </a:p>
          <a:p>
            <a:pPr lvl="2" algn="just"/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SHA1, SHA2...</a:t>
            </a:r>
          </a:p>
          <a:p>
            <a:pPr lvl="1" algn="just"/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Those that work on a fixed length of bits, also called a Block Cypher</a:t>
            </a:r>
          </a:p>
          <a:p>
            <a:pPr lvl="2" algn="just"/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AES</a:t>
            </a:r>
          </a:p>
        </p:txBody>
      </p:sp>
    </p:spTree>
    <p:extLst>
      <p:ext uri="{BB962C8B-B14F-4D97-AF65-F5344CB8AC3E}">
        <p14:creationId xmlns:p14="http://schemas.microsoft.com/office/powerpoint/2010/main" val="2374222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0B4E-EEA8-C8B5-5B81-87FC68FB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Poppins"/>
                <a:cs typeface="Poppins"/>
              </a:rPr>
              <a:t>Cryptography: What to do with the hash?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F837-02FE-2C5A-B430-CFE8126FF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56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Use the hash algorithm and a type of encryption to secure your boot code</a:t>
            </a:r>
            <a:endParaRPr lang="en-US" sz="20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sz="200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Asymmetric cryptography</a:t>
            </a:r>
            <a:r>
              <a:rPr lang="en-US" sz="200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: there is a private and a public key pair</a:t>
            </a:r>
          </a:p>
          <a:p>
            <a:pPr lvl="1" algn="just"/>
            <a:r>
              <a:rPr lang="en-US" sz="1800" b="1">
                <a:latin typeface="Poppins" panose="00000500000000000000" pitchFamily="2" charset="0"/>
                <a:cs typeface="Poppins" panose="00000500000000000000" pitchFamily="2" charset="0"/>
              </a:rPr>
              <a:t>Public key</a:t>
            </a: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: used to decrypt the information. It can be shared</a:t>
            </a:r>
          </a:p>
          <a:p>
            <a:pPr lvl="1" algn="just"/>
            <a:r>
              <a:rPr lang="en-US" sz="1800" b="1">
                <a:latin typeface="Poppins" panose="00000500000000000000" pitchFamily="2" charset="0"/>
                <a:cs typeface="Poppins" panose="00000500000000000000" pitchFamily="2" charset="0"/>
              </a:rPr>
              <a:t>Private key</a:t>
            </a: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: used to encrypt the information. It must be kept secret</a:t>
            </a:r>
          </a:p>
          <a:p>
            <a:pPr lvl="2" algn="just"/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This way only the sender can know the original source</a:t>
            </a:r>
          </a:p>
          <a:p>
            <a:pPr algn="just"/>
            <a:r>
              <a:rPr lang="en-US" sz="2000" b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Symmetric cryptography</a:t>
            </a:r>
            <a:r>
              <a:rPr lang="en-US" sz="200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: the same key is used to encrypt and to decrypt the code</a:t>
            </a:r>
            <a:endParaRPr lang="en-US" sz="20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algn="just"/>
            <a:r>
              <a:rPr lang="en-US" sz="180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The key must be kept secret</a:t>
            </a:r>
            <a:endParaRPr lang="en-US" sz="18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4C52902-0164-4031-0155-6FD9F383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147" y="1239988"/>
            <a:ext cx="5801932" cy="1995435"/>
          </a:xfrm>
          <a:prstGeom prst="rect">
            <a:avLst/>
          </a:prstGeom>
        </p:spPr>
      </p:pic>
      <p:pic>
        <p:nvPicPr>
          <p:cNvPr id="5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1FAB4EDD-5B18-551D-9AAB-5CFA3494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147" y="5075509"/>
            <a:ext cx="5801931" cy="1343377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336DAAA-4E14-CA53-EE26-EB9C75BA6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147" y="3185635"/>
            <a:ext cx="5801931" cy="1796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06E241-D3D5-A719-0C29-AC503B619672}"/>
              </a:ext>
            </a:extLst>
          </p:cNvPr>
          <p:cNvSpPr txBox="1"/>
          <p:nvPr/>
        </p:nvSpPr>
        <p:spPr>
          <a:xfrm>
            <a:off x="4798483" y="6417733"/>
            <a:ext cx="70929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Figures taken from:  </a:t>
            </a:r>
            <a:r>
              <a:rPr lang="en-US" sz="1200">
                <a:ea typeface="+mn-lt"/>
                <a:cs typeface="+mn-lt"/>
              </a:rPr>
              <a:t>https://www.st.com/resource/en/application_note/an5447-overview-of-secure-boot-and-secure-firmware-update-solution-on-arm-trustzone-stm32-microcontrollers-stmicroelectronics.pdf</a:t>
            </a:r>
            <a:endParaRPr lang="en-US" sz="1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981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F27D-7D8A-C6C2-0349-ECE1AB35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Cryptography: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D5444-CA38-A087-EB13-B8FA7FD3C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5684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/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During development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71550" lvl="1" indent="-514350" algn="just">
              <a:buAutoNum type="arabicPeriod"/>
            </a:pP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Finalize your boot code</a:t>
            </a:r>
          </a:p>
          <a:p>
            <a:pPr marL="971550" lvl="1" indent="-514350" algn="just">
              <a:buAutoNum type="arabicPeriod"/>
            </a:pP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Create your hash digest from it, with your hash algorithm</a:t>
            </a:r>
          </a:p>
          <a:p>
            <a:pPr marL="971550" lvl="1" indent="-514350" algn="just">
              <a:buAutoNum type="arabicPeriod"/>
            </a:pP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Sign/encrypt it with your private key</a:t>
            </a:r>
          </a:p>
          <a:p>
            <a:pPr marL="971550" lvl="1" indent="-514350" algn="just">
              <a:buAutoNum type="arabicPeriod"/>
            </a:pP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Store the digital signature securely on your HW</a:t>
            </a:r>
          </a:p>
          <a:p>
            <a:pPr algn="just"/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During use</a:t>
            </a:r>
          </a:p>
          <a:p>
            <a:pPr marL="971550" lvl="1" indent="-514350" algn="just">
              <a:buAutoNum type="arabicPeriod"/>
            </a:pP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Create your hash digest from your current boot code</a:t>
            </a:r>
          </a:p>
          <a:p>
            <a:pPr marL="971550" lvl="1" indent="-514350" algn="just">
              <a:buAutoNum type="arabicPeriod"/>
            </a:pP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Decrypt the digital signature with your public key to get the original hash digest</a:t>
            </a:r>
          </a:p>
          <a:p>
            <a:pPr marL="971550" lvl="1" indent="-514350" algn="just">
              <a:buAutoNum type="arabicPeriod"/>
            </a:pP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Compare the two</a:t>
            </a:r>
          </a:p>
          <a:p>
            <a:pPr marL="1428750" lvl="2" indent="-514350" algn="just">
              <a:buAutoNum type="arabicPeriod"/>
            </a:pP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If they match, no problem</a:t>
            </a:r>
          </a:p>
          <a:p>
            <a:pPr marL="1428750" lvl="2" indent="-514350" algn="just">
              <a:buAutoNum type="arabicPeriod"/>
            </a:pP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Otherwise, it might be corrupted or attacked</a:t>
            </a:r>
          </a:p>
          <a:p>
            <a:pPr marL="971550" lvl="1" indent="-514350">
              <a:buAutoNum type="arabicPeriod"/>
            </a:pPr>
            <a:endParaRPr lang="en-US">
              <a:cs typeface="Calibri"/>
            </a:endParaRPr>
          </a:p>
          <a:p>
            <a:pPr marL="971550" lvl="1" indent="-514350">
              <a:buAutoNum type="arabicPeriod"/>
            </a:pPr>
            <a:endParaRPr lang="en-US"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E42D497-02FD-DCF1-6FD5-5B660735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794" y="1641038"/>
            <a:ext cx="5579681" cy="1979333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9C0D0BB2-209F-1D11-B234-9DDF8EBE3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794" y="4005320"/>
            <a:ext cx="5579682" cy="2064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C66ED-A7B4-734D-E7FF-DDB39F108870}"/>
              </a:ext>
            </a:extLst>
          </p:cNvPr>
          <p:cNvSpPr txBox="1"/>
          <p:nvPr/>
        </p:nvSpPr>
        <p:spPr>
          <a:xfrm>
            <a:off x="6417734" y="6184900"/>
            <a:ext cx="5367867" cy="667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Figures taken from: https://www.ti.com/lit/an/swra651/swra651.pdf?ts=1677154880657&amp;ref_url=https%253A%252F%252Fwww.google.com%252F</a:t>
            </a:r>
            <a:endParaRPr lang="en-US" sz="1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70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A95B-F5B3-15C3-EF5C-226B4841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Other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B443-DB6D-E179-7656-45E6EAB7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56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The previously mentioned techniques are time and resource consuming, thus expensive</a:t>
            </a:r>
          </a:p>
          <a:p>
            <a:pPr algn="just"/>
            <a:r>
              <a:rPr lang="en-US" sz="2400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Alternative approach: measure and average boot time and try to filter attacks and corruptions based on a precalculated "golden" time</a:t>
            </a:r>
          </a:p>
          <a:p>
            <a:pPr lvl="1" algn="just"/>
            <a:r>
              <a:rPr lang="en-US" sz="2000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Using the performance counters (or system tick timer or general timer) on the microcontroller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C3920-87C3-BB3E-C180-8E0D93ACE4C3}"/>
              </a:ext>
            </a:extLst>
          </p:cNvPr>
          <p:cNvSpPr txBox="1"/>
          <p:nvPr/>
        </p:nvSpPr>
        <p:spPr>
          <a:xfrm>
            <a:off x="6897687" y="632353"/>
            <a:ext cx="4542895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for(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i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 = 0;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i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 &lt; N;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i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++)</a:t>
            </a: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 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starttime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 = timestamp();</a:t>
            </a: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 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runBootSequence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();</a:t>
            </a: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 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endtime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 = timestamp();</a:t>
            </a: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  </a:t>
            </a: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 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bootTime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[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i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] =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starttime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 –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endtime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;</a:t>
            </a:r>
          </a:p>
          <a:p>
            <a:endParaRPr lang="en-US" sz="1400">
              <a:solidFill>
                <a:schemeClr val="accent1"/>
              </a:solidFill>
              <a:latin typeface="Courier New"/>
              <a:cs typeface="Courier New"/>
            </a:endParaRP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for (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i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 = 0; I &lt; N;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i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++)</a:t>
            </a: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  Sum =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bootTime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[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i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]</a:t>
            </a:r>
          </a:p>
          <a:p>
            <a:endParaRPr lang="en-US" sz="1400">
              <a:solidFill>
                <a:schemeClr val="accent1"/>
              </a:solidFill>
              <a:latin typeface="Courier New"/>
              <a:cs typeface="Courier New"/>
            </a:endParaRPr>
          </a:p>
          <a:p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averageBootTime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 = Sum / N;</a:t>
            </a:r>
          </a:p>
          <a:p>
            <a:endParaRPr lang="en-US" sz="1400">
              <a:solidFill>
                <a:schemeClr val="accent1"/>
              </a:solidFill>
              <a:latin typeface="Courier New"/>
              <a:cs typeface="Courier New"/>
            </a:endParaRPr>
          </a:p>
          <a:p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std_dev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 = sqrt(Σ(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bootTime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[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i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] -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averageBootTime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)^2 / N )</a:t>
            </a:r>
          </a:p>
          <a:p>
            <a:endParaRPr lang="en-US">
              <a:solidFill>
                <a:schemeClr val="accent1"/>
              </a:solidFill>
              <a:latin typeface="Courier New"/>
              <a:cs typeface="Courier New"/>
            </a:endParaRPr>
          </a:p>
          <a:p>
            <a:r>
              <a:rPr lang="en-US">
                <a:solidFill>
                  <a:schemeClr val="accent1"/>
                </a:solidFill>
                <a:latin typeface="Courier New"/>
                <a:cs typeface="Courier New"/>
              </a:rPr>
              <a:t>------------------</a:t>
            </a: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In use:</a:t>
            </a:r>
            <a:endParaRPr lang="en-US">
              <a:solidFill>
                <a:schemeClr val="accent1"/>
              </a:solidFill>
              <a:latin typeface="Courier New"/>
              <a:cs typeface="Courier New"/>
            </a:endParaRP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if((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CurrentBooTime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 &gt;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averageBootTime-std_dev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) &amp;&amp; (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currentBootTime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 &lt;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averageBootTime+std_dev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){</a:t>
            </a:r>
            <a:endParaRPr lang="en-US">
              <a:solidFill>
                <a:schemeClr val="accent1"/>
              </a:solidFill>
              <a:cs typeface="Calibri"/>
            </a:endParaRP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  </a:t>
            </a:r>
            <a:r>
              <a:rPr lang="en-US" sz="1400" err="1">
                <a:solidFill>
                  <a:schemeClr val="accent1"/>
                </a:solidFill>
                <a:latin typeface="Courier New"/>
                <a:cs typeface="Courier New"/>
              </a:rPr>
              <a:t>start_OS</a:t>
            </a:r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()</a:t>
            </a:r>
          </a:p>
          <a:p>
            <a:r>
              <a:rPr lang="en-US" sz="1400">
                <a:solidFill>
                  <a:schemeClr val="accent1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047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55A6-8DB3-2151-0B61-69C41AD8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Poppins"/>
                <a:cs typeface="Calibri Light"/>
              </a:rPr>
              <a:t>But what is bootstrapping?</a:t>
            </a:r>
            <a:endParaRPr lang="en-US" b="1">
              <a:latin typeface="Poppins"/>
              <a:cs typeface="Poppi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5DF4A-D333-7334-478D-84A0DAF4F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208"/>
            <a:ext cx="5255683" cy="36740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latin typeface="Poppins"/>
                <a:ea typeface="+mn-lt"/>
                <a:cs typeface="+mn-lt"/>
              </a:rPr>
              <a:t>Bootstrapping:</a:t>
            </a:r>
            <a:r>
              <a:rPr lang="en-US" sz="2000">
                <a:latin typeface="Poppins"/>
                <a:ea typeface="+mn-lt"/>
                <a:cs typeface="+mn-lt"/>
              </a:rPr>
              <a:t> usually refers to a self-starting process that is supposed to continue or grow without external input.</a:t>
            </a:r>
          </a:p>
          <a:p>
            <a:r>
              <a:rPr lang="en-US" sz="2000">
                <a:latin typeface="Poppins"/>
                <a:ea typeface="+mn-lt"/>
                <a:cs typeface="+mn-lt"/>
              </a:rPr>
              <a:t>Where does it come from?</a:t>
            </a:r>
          </a:p>
          <a:p>
            <a:pPr lvl="1"/>
            <a:r>
              <a:rPr lang="en-US" sz="1800">
                <a:latin typeface="Poppins"/>
                <a:ea typeface="+mn-lt"/>
                <a:cs typeface="+mn-lt"/>
              </a:rPr>
              <a:t>Boot may have a tab, loop or handle at the top known as a bootstrap, allowing one to use fingers to help pulling the boots on.</a:t>
            </a:r>
          </a:p>
          <a:p>
            <a:r>
              <a:rPr lang="en-US" sz="2000">
                <a:latin typeface="Poppins"/>
                <a:ea typeface="+mn-lt"/>
                <a:cs typeface="+mn-lt"/>
              </a:rPr>
              <a:t>Dates to 1850s: </a:t>
            </a:r>
            <a:r>
              <a:rPr lang="en-US" sz="2000" i="1">
                <a:ea typeface="+mn-lt"/>
                <a:cs typeface="+mn-lt"/>
              </a:rPr>
              <a:t>"to pull oneself up by one's bootstraps" - </a:t>
            </a:r>
            <a:r>
              <a:rPr lang="en-US" sz="2000">
                <a:ea typeface="+mn-lt"/>
                <a:cs typeface="+mn-lt"/>
              </a:rPr>
              <a:t>an impossible task</a:t>
            </a:r>
            <a:endParaRPr lang="en-US" sz="2000">
              <a:latin typeface="Poppins"/>
              <a:ea typeface="+mn-lt"/>
              <a:cs typeface="+mn-l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1B3DFA7-2526-31A1-B034-723B860E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34" y="1841437"/>
            <a:ext cx="5251450" cy="3672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B0EBE-715A-5CD0-E223-34D8F7E33D10}"/>
              </a:ext>
            </a:extLst>
          </p:cNvPr>
          <p:cNvSpPr txBox="1"/>
          <p:nvPr/>
        </p:nvSpPr>
        <p:spPr>
          <a:xfrm>
            <a:off x="6093353" y="5646208"/>
            <a:ext cx="517260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ea typeface="+mn-lt"/>
                <a:cs typeface="+mn-lt"/>
              </a:rPr>
              <a:t>Figure taken from:  https://en.wikipedia.org/wiki/Bootstrapping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1925812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438"/>
            <a:ext cx="10515600" cy="1325563"/>
          </a:xfrm>
        </p:spPr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Attacks on secure boot</a:t>
            </a:r>
            <a:endParaRPr lang="sr-Latn-RS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96" y="3810037"/>
            <a:ext cx="4039686" cy="231505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98" y="219225"/>
            <a:ext cx="2642514" cy="16818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4617" y="1315194"/>
            <a:ext cx="56848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Attacks can be done depending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Weak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Weak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Weak design/implementation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In some industries tampering can cause injuries, and have serious consequences, like in automotive ECU and industrial controls.</a:t>
            </a:r>
          </a:p>
          <a:p>
            <a:endParaRPr lang="sr-Latn-RS"/>
          </a:p>
        </p:txBody>
      </p:sp>
      <p:sp>
        <p:nvSpPr>
          <p:cNvPr id="9" name="TextBox 8"/>
          <p:cNvSpPr txBox="1"/>
          <p:nvPr/>
        </p:nvSpPr>
        <p:spPr>
          <a:xfrm>
            <a:off x="724617" y="4605757"/>
            <a:ext cx="4392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POS terminals can be skimmed to steal your credit card information</a:t>
            </a:r>
            <a:endParaRPr lang="sr-Latn-RS"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91631-111B-2B36-48E8-6935BE4F4AF9}"/>
              </a:ext>
            </a:extLst>
          </p:cNvPr>
          <p:cNvSpPr txBox="1"/>
          <p:nvPr/>
        </p:nvSpPr>
        <p:spPr>
          <a:xfrm>
            <a:off x="7812941" y="2024672"/>
            <a:ext cx="4560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Figure taken from: </a:t>
            </a:r>
            <a:r>
              <a:rPr lang="en-US" sz="1200">
                <a:ea typeface="+mn-lt"/>
                <a:cs typeface="+mn-lt"/>
              </a:rPr>
              <a:t>https://pixabay.com/illustrations/payment-terminal-credit-card-receipt-6400952/</a:t>
            </a:r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42D2C-0678-A586-30CD-63B3BC3465F3}"/>
              </a:ext>
            </a:extLst>
          </p:cNvPr>
          <p:cNvSpPr txBox="1"/>
          <p:nvPr/>
        </p:nvSpPr>
        <p:spPr>
          <a:xfrm>
            <a:off x="4860192" y="6240096"/>
            <a:ext cx="39545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Photo: Fabian Albert/</a:t>
            </a:r>
            <a:r>
              <a:rPr lang="en-US" sz="1200" err="1">
                <a:cs typeface="Calibri"/>
              </a:rPr>
              <a:t>Unsplash</a:t>
            </a:r>
            <a:endParaRPr lang="en-US" sz="1200" err="1"/>
          </a:p>
        </p:txBody>
      </p:sp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B6CF8200-9D7A-5C05-21AE-8B5E3A7F0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400" y="3425092"/>
            <a:ext cx="27432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803135-5000-500F-5548-4B2883E5ACDF}"/>
              </a:ext>
            </a:extLst>
          </p:cNvPr>
          <p:cNvSpPr txBox="1"/>
          <p:nvPr/>
        </p:nvSpPr>
        <p:spPr>
          <a:xfrm>
            <a:off x="9168421" y="6240096"/>
            <a:ext cx="30265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Photo: James Lewis/</a:t>
            </a:r>
            <a:r>
              <a:rPr lang="en-US" sz="1200" err="1">
                <a:cs typeface="Calibri"/>
              </a:rPr>
              <a:t>Unsplash</a:t>
            </a:r>
            <a:endParaRPr lang="en-US" sz="1200" err="1"/>
          </a:p>
        </p:txBody>
      </p:sp>
    </p:spTree>
    <p:extLst>
      <p:ext uri="{BB962C8B-B14F-4D97-AF65-F5344CB8AC3E}">
        <p14:creationId xmlns:p14="http://schemas.microsoft.com/office/powerpoint/2010/main" val="2924734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Attacks on secure boot</a:t>
            </a:r>
            <a:endParaRPr lang="sr-Latn-RS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264" y="1825625"/>
            <a:ext cx="5812536" cy="4351338"/>
          </a:xfrm>
        </p:spPr>
        <p:txBody>
          <a:bodyPr>
            <a:normAutofit/>
          </a:bodyPr>
          <a:lstStyle/>
          <a:p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Debugging access (JTAG/UART)</a:t>
            </a:r>
          </a:p>
          <a:p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Overriding boot source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Timing attacks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Design mistakes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Accessibility of boot ROM after boot</a:t>
            </a:r>
          </a:p>
          <a:p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Key management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Weak signing keys/methods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Some famous examples: </a:t>
            </a:r>
            <a:r>
              <a:rPr lang="en-US" sz="2400" err="1">
                <a:latin typeface="Poppins" panose="00000500000000000000" pitchFamily="2" charset="0"/>
                <a:cs typeface="Poppins" panose="00000500000000000000" pitchFamily="2" charset="0"/>
              </a:rPr>
              <a:t>Iphones</a:t>
            </a:r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, PS3, XBOX, Nokia etc.1</a:t>
            </a:r>
          </a:p>
          <a:p>
            <a:endParaRPr lang="sr-Latn-RS"/>
          </a:p>
        </p:txBody>
      </p:sp>
      <p:sp>
        <p:nvSpPr>
          <p:cNvPr id="4" name="TextBox 3"/>
          <p:cNvSpPr txBox="1"/>
          <p:nvPr/>
        </p:nvSpPr>
        <p:spPr>
          <a:xfrm>
            <a:off x="591312" y="1825625"/>
            <a:ext cx="4803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Bootkit attacks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Firmware attacks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Replay attacks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Side-channel attacks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>
                <a:latin typeface="Poppins" panose="00000500000000000000" pitchFamily="2" charset="0"/>
                <a:cs typeface="Poppins" panose="00000500000000000000" pitchFamily="2" charset="0"/>
              </a:rPr>
              <a:t>Key extraction attacks</a:t>
            </a:r>
            <a:endParaRPr lang="en-US" sz="2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4392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720F-C303-451F-8DB1-B699C92E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F62A-3042-2D37-20D6-EBBE2FBB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300"/>
            <a:ext cx="10515600" cy="51941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Poppins"/>
                <a:ea typeface="+mn-lt"/>
                <a:cs typeface="Poppins"/>
              </a:rPr>
              <a:t>Secure Boot in </a:t>
            </a:r>
            <a:r>
              <a:rPr lang="en-US" sz="2000" err="1">
                <a:latin typeface="Poppins"/>
                <a:ea typeface="+mn-lt"/>
                <a:cs typeface="Poppins"/>
              </a:rPr>
              <a:t>SimpleLinkTM</a:t>
            </a:r>
            <a:r>
              <a:rPr lang="en-US" sz="2000">
                <a:latin typeface="Poppins"/>
                <a:ea typeface="+mn-lt"/>
                <a:cs typeface="Poppins"/>
              </a:rPr>
              <a:t> CC13x2/CC26x2 Wireless MCUs</a:t>
            </a:r>
          </a:p>
          <a:p>
            <a:r>
              <a:rPr lang="en-US" sz="2000">
                <a:latin typeface="Poppins"/>
                <a:ea typeface="+mn-lt"/>
                <a:cs typeface="+mn-lt"/>
              </a:rPr>
              <a:t>Introduction to STM32 microcontrollers security</a:t>
            </a:r>
            <a:endParaRPr lang="en-US" sz="2000">
              <a:latin typeface="Poppins"/>
              <a:ea typeface="+mn-lt"/>
              <a:cs typeface="Poppins" panose="00000500000000000000" pitchFamily="2" charset="0"/>
            </a:endParaRPr>
          </a:p>
          <a:p>
            <a:r>
              <a:rPr lang="en-US" sz="2000">
                <a:latin typeface="Poppins"/>
                <a:cs typeface="Poppins"/>
              </a:rPr>
              <a:t>S. </a:t>
            </a:r>
            <a:r>
              <a:rPr lang="en-US" sz="2000" err="1">
                <a:latin typeface="Poppins"/>
                <a:cs typeface="Poppins"/>
              </a:rPr>
              <a:t>Zimmo</a:t>
            </a:r>
            <a:r>
              <a:rPr lang="en-US" sz="2000">
                <a:latin typeface="Poppins"/>
                <a:cs typeface="Poppins"/>
              </a:rPr>
              <a:t>, A. </a:t>
            </a:r>
            <a:r>
              <a:rPr lang="en-US" sz="2000" err="1">
                <a:latin typeface="Poppins"/>
                <a:cs typeface="Poppins"/>
              </a:rPr>
              <a:t>Refaey</a:t>
            </a:r>
            <a:r>
              <a:rPr lang="en-US" sz="2000">
                <a:latin typeface="Poppins"/>
                <a:cs typeface="Poppins"/>
              </a:rPr>
              <a:t> and A. Shami, "Trusted Boot for Embedded Systems Using Hypothesis Testing Benchmark," 2020 IEEE Canadian Conference on Electrical and Computer Engineering (CCECE), London, ON, Canada, 2020, pp. 1-2, </a:t>
            </a:r>
            <a:r>
              <a:rPr lang="en-US" sz="2000" err="1">
                <a:latin typeface="Poppins"/>
                <a:cs typeface="Poppins"/>
              </a:rPr>
              <a:t>doi</a:t>
            </a:r>
            <a:r>
              <a:rPr lang="en-US" sz="2000">
                <a:latin typeface="Poppins"/>
                <a:cs typeface="Poppins"/>
              </a:rPr>
              <a:t>: 10.1109/CCECE47787.2020.9255703.</a:t>
            </a:r>
          </a:p>
          <a:p>
            <a:r>
              <a:rPr lang="en-US" sz="2000">
                <a:latin typeface="Poppins"/>
                <a:ea typeface="+mn-lt"/>
                <a:cs typeface="Poppins"/>
              </a:rPr>
              <a:t>Overview of Secure Boot and Secure Firmware Update solution on Arm </a:t>
            </a:r>
            <a:r>
              <a:rPr lang="en-US" sz="2000" err="1">
                <a:latin typeface="Poppins"/>
                <a:ea typeface="+mn-lt"/>
                <a:cs typeface="Poppins"/>
              </a:rPr>
              <a:t>TrustZone</a:t>
            </a:r>
            <a:r>
              <a:rPr lang="en-US" sz="2000">
                <a:latin typeface="Poppins"/>
                <a:ea typeface="+mn-lt"/>
                <a:cs typeface="Poppins"/>
              </a:rPr>
              <a:t> STM32 microcontrollers. STMicroelectronics. </a:t>
            </a:r>
            <a:endParaRPr lang="en-US" sz="200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r>
              <a:rPr lang="en-US" sz="2000">
                <a:latin typeface="Poppins"/>
                <a:ea typeface="+mn-lt"/>
                <a:cs typeface="Poppins"/>
              </a:rPr>
              <a:t>Ltd., A. (n.d.). </a:t>
            </a:r>
            <a:r>
              <a:rPr lang="en-US" sz="2000" err="1">
                <a:latin typeface="Poppins"/>
                <a:ea typeface="+mn-lt"/>
                <a:cs typeface="Poppins"/>
              </a:rPr>
              <a:t>TrustZone</a:t>
            </a:r>
            <a:r>
              <a:rPr lang="en-US" sz="2000">
                <a:latin typeface="Poppins"/>
                <a:ea typeface="+mn-lt"/>
                <a:cs typeface="Poppins"/>
              </a:rPr>
              <a:t> for cortex-m – arm®. Arm | The Architecture for the Digital World. Retrieved February 21, 2023, from </a:t>
            </a:r>
            <a:r>
              <a:rPr lang="en-US" sz="2000">
                <a:latin typeface="Poppins"/>
                <a:ea typeface="+mn-lt"/>
                <a:cs typeface="Poppins"/>
                <a:hlinkClick r:id="rId2"/>
              </a:rPr>
              <a:t>https://www.arm.com/technologies/trustzone-for-cortex-m</a:t>
            </a:r>
            <a:r>
              <a:rPr lang="en-US" sz="2000">
                <a:latin typeface="Poppins"/>
                <a:ea typeface="+mn-lt"/>
                <a:cs typeface="Poppins"/>
              </a:rPr>
              <a:t>  </a:t>
            </a:r>
            <a:endParaRPr lang="en-US" sz="2000">
              <a:latin typeface="Poppins" panose="00000500000000000000" pitchFamily="2" charset="0"/>
              <a:ea typeface="+mn-lt"/>
              <a:cs typeface="Poppins" panose="00000500000000000000" pitchFamily="2" charset="0"/>
            </a:endParaRPr>
          </a:p>
          <a:p>
            <a:r>
              <a:rPr lang="en-US" sz="2000">
                <a:ea typeface="+mn-lt"/>
                <a:cs typeface="+mn-lt"/>
              </a:rPr>
              <a:t> Arm Platform Security Architecture Trusted Boot and Firmware Update 1.0. Arm </a:t>
            </a:r>
            <a:r>
              <a:rPr lang="en-US" sz="2000">
                <a:ea typeface="+mn-lt"/>
                <a:cs typeface="+mn-lt"/>
                <a:hlinkClick r:id="rId3"/>
              </a:rPr>
              <a:t>https://developer.arm.com/-/media/Arm%20Developer%20Community/PDF/PSA/DEN0072-PSA_TBFU_1.1-BETA0.pdf?revision=3ce2513a-ae0f-4b43-96a0-851ed67a640b</a:t>
            </a:r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5669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C61A9D39-F2B0-AC45-8CB4-CDAAA05D98E6}"/>
              </a:ext>
            </a:extLst>
          </p:cNvPr>
          <p:cNvSpPr txBox="1"/>
          <p:nvPr/>
        </p:nvSpPr>
        <p:spPr>
          <a:xfrm>
            <a:off x="6287679" y="2877658"/>
            <a:ext cx="57974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+mj-lt"/>
              <a:buAutoNum type="arabicPeriod"/>
            </a:pP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Power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on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Reset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 </a:t>
            </a:r>
            <a:r>
              <a:rPr lang="es-CO" b="1" i="0">
                <a:solidFill>
                  <a:srgbClr val="333333"/>
                </a:solidFill>
                <a:effectLst/>
                <a:latin typeface="+mj-lt"/>
              </a:rPr>
              <a:t>(Hardware </a:t>
            </a:r>
            <a:r>
              <a:rPr lang="es-CO" b="1" i="0" err="1">
                <a:solidFill>
                  <a:srgbClr val="333333"/>
                </a:solidFill>
                <a:effectLst/>
                <a:latin typeface="+mj-lt"/>
              </a:rPr>
              <a:t>Process</a:t>
            </a:r>
            <a:r>
              <a:rPr lang="es-CO" b="1" i="0">
                <a:solidFill>
                  <a:srgbClr val="333333"/>
                </a:solidFill>
                <a:effectLst/>
                <a:latin typeface="+mj-lt"/>
              </a:rPr>
              <a:t>)</a:t>
            </a:r>
          </a:p>
          <a:p>
            <a:pPr algn="ctr">
              <a:buFont typeface="+mj-lt"/>
              <a:buAutoNum type="arabicPeriod"/>
            </a:pPr>
            <a:endParaRPr lang="es-CO" b="0" i="0">
              <a:solidFill>
                <a:srgbClr val="333333"/>
              </a:solidFill>
              <a:effectLst/>
              <a:latin typeface="+mj-lt"/>
            </a:endParaRPr>
          </a:p>
          <a:p>
            <a:pPr algn="ctr">
              <a:buFont typeface="+mj-lt"/>
              <a:buAutoNum type="arabicPeriod"/>
            </a:pP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Memory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Aliasing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 (</a:t>
            </a: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Remapping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) and </a:t>
            </a: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Architecture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 </a:t>
            </a:r>
            <a:r>
              <a:rPr lang="es-CO" b="1" i="0">
                <a:solidFill>
                  <a:srgbClr val="333333"/>
                </a:solidFill>
                <a:effectLst/>
                <a:latin typeface="+mj-lt"/>
              </a:rPr>
              <a:t>(Hardware </a:t>
            </a:r>
            <a:r>
              <a:rPr lang="es-CO" b="1" i="0" err="1">
                <a:solidFill>
                  <a:srgbClr val="333333"/>
                </a:solidFill>
                <a:effectLst/>
                <a:latin typeface="+mj-lt"/>
              </a:rPr>
              <a:t>Process</a:t>
            </a:r>
            <a:r>
              <a:rPr lang="es-CO" b="1" i="0">
                <a:solidFill>
                  <a:srgbClr val="333333"/>
                </a:solidFill>
                <a:effectLst/>
                <a:latin typeface="+mj-lt"/>
              </a:rPr>
              <a:t>)</a:t>
            </a:r>
          </a:p>
          <a:p>
            <a:pPr algn="ctr">
              <a:buFont typeface="+mj-lt"/>
              <a:buAutoNum type="arabicPeriod"/>
            </a:pPr>
            <a:endParaRPr lang="es-CO" b="0" i="0">
              <a:solidFill>
                <a:srgbClr val="333333"/>
              </a:solidFill>
              <a:effectLst/>
              <a:latin typeface="+mj-lt"/>
            </a:endParaRPr>
          </a:p>
          <a:p>
            <a:pPr algn="ctr">
              <a:buFont typeface="+mj-lt"/>
              <a:buAutoNum type="arabicPeriod"/>
            </a:pP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Firmware </a:t>
            </a: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Booting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 </a:t>
            </a:r>
            <a:r>
              <a:rPr lang="es-CO" b="1" i="0">
                <a:solidFill>
                  <a:srgbClr val="333333"/>
                </a:solidFill>
                <a:effectLst/>
                <a:latin typeface="+mj-lt"/>
              </a:rPr>
              <a:t>(Hardware and Firmware </a:t>
            </a:r>
            <a:r>
              <a:rPr lang="es-CO" b="1" i="0" err="1">
                <a:solidFill>
                  <a:srgbClr val="333333"/>
                </a:solidFill>
                <a:effectLst/>
                <a:latin typeface="+mj-lt"/>
              </a:rPr>
              <a:t>Process</a:t>
            </a:r>
            <a:r>
              <a:rPr lang="es-CO" b="1" i="0">
                <a:solidFill>
                  <a:srgbClr val="333333"/>
                </a:solidFill>
                <a:effectLst/>
                <a:latin typeface="+mj-lt"/>
              </a:rPr>
              <a:t>)</a:t>
            </a:r>
          </a:p>
          <a:p>
            <a:pPr algn="ctr">
              <a:buFont typeface="+mj-lt"/>
              <a:buAutoNum type="arabicPeriod"/>
            </a:pPr>
            <a:endParaRPr lang="es-CO" b="0" i="0">
              <a:solidFill>
                <a:srgbClr val="333333"/>
              </a:solidFill>
              <a:effectLst/>
              <a:latin typeface="+mj-lt"/>
            </a:endParaRPr>
          </a:p>
          <a:p>
            <a:pPr algn="ctr">
              <a:buFont typeface="+mj-lt"/>
              <a:buAutoNum type="arabicPeriod"/>
            </a:pP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Reset_Handler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() </a:t>
            </a: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execution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, </a:t>
            </a: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for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s-CO" b="0" i="0" err="1">
                <a:solidFill>
                  <a:srgbClr val="333333"/>
                </a:solidFill>
                <a:effectLst/>
                <a:latin typeface="+mj-lt"/>
              </a:rPr>
              <a:t>bringing</a:t>
            </a:r>
            <a:r>
              <a:rPr lang="es-CO" b="0" i="0">
                <a:solidFill>
                  <a:srgbClr val="333333"/>
                </a:solidFill>
                <a:effectLst/>
                <a:latin typeface="+mj-lt"/>
              </a:rPr>
              <a:t> up firmware </a:t>
            </a:r>
            <a:r>
              <a:rPr lang="es-CO" b="1" i="0">
                <a:solidFill>
                  <a:srgbClr val="333333"/>
                </a:solidFill>
                <a:effectLst/>
                <a:latin typeface="+mj-lt"/>
              </a:rPr>
              <a:t>(Firmware </a:t>
            </a:r>
            <a:r>
              <a:rPr lang="es-CO" b="1" i="0" err="1">
                <a:solidFill>
                  <a:srgbClr val="333333"/>
                </a:solidFill>
                <a:effectLst/>
                <a:latin typeface="+mj-lt"/>
              </a:rPr>
              <a:t>Process</a:t>
            </a:r>
            <a:r>
              <a:rPr lang="es-CO" b="1" i="0">
                <a:solidFill>
                  <a:srgbClr val="333333"/>
                </a:solidFill>
                <a:effectLst/>
                <a:latin typeface="+mj-lt"/>
              </a:rPr>
              <a:t>)</a:t>
            </a:r>
            <a:endParaRPr lang="es-CO" b="0" i="0">
              <a:solidFill>
                <a:srgbClr val="333333"/>
              </a:solidFill>
              <a:effectLst/>
              <a:latin typeface="+mj-lt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3AD8D23-98BB-0575-D13A-C712E11BFC7A}"/>
              </a:ext>
            </a:extLst>
          </p:cNvPr>
          <p:cNvSpPr txBox="1"/>
          <p:nvPr/>
        </p:nvSpPr>
        <p:spPr>
          <a:xfrm>
            <a:off x="5904322" y="2285061"/>
            <a:ext cx="6339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>
                <a:solidFill>
                  <a:srgbClr val="333333"/>
                </a:solidFill>
                <a:latin typeface="Poppins" panose="00000500000000000000" pitchFamily="2" charset="0"/>
              </a:rPr>
              <a:t>B</a:t>
            </a:r>
            <a:r>
              <a:rPr lang="es-CO" sz="2400" b="1" err="1">
                <a:solidFill>
                  <a:srgbClr val="333333"/>
                </a:solidFill>
                <a:latin typeface="Poppins" panose="00000500000000000000" pitchFamily="2" charset="0"/>
              </a:rPr>
              <a:t>ooting</a:t>
            </a:r>
            <a:r>
              <a:rPr lang="es-CO" sz="2400" b="1">
                <a:solidFill>
                  <a:srgbClr val="333333"/>
                </a:solidFill>
                <a:latin typeface="Poppins" panose="00000500000000000000" pitchFamily="2" charset="0"/>
              </a:rPr>
              <a:t> </a:t>
            </a:r>
            <a:r>
              <a:rPr lang="es-CO" sz="2400" b="1" err="1">
                <a:solidFill>
                  <a:srgbClr val="333333"/>
                </a:solidFill>
                <a:latin typeface="Poppins" panose="00000500000000000000" pitchFamily="2" charset="0"/>
              </a:rPr>
              <a:t>process</a:t>
            </a:r>
            <a:r>
              <a:rPr lang="es-CO" sz="2400" b="1">
                <a:solidFill>
                  <a:srgbClr val="333333"/>
                </a:solidFill>
                <a:latin typeface="Poppins" panose="00000500000000000000" pitchFamily="2" charset="0"/>
              </a:rPr>
              <a:t> in ARM </a:t>
            </a:r>
            <a:r>
              <a:rPr lang="es-CO" sz="2400" b="1" err="1">
                <a:solidFill>
                  <a:srgbClr val="333333"/>
                </a:solidFill>
                <a:latin typeface="Poppins" panose="00000500000000000000" pitchFamily="2" charset="0"/>
              </a:rPr>
              <a:t>based</a:t>
            </a:r>
            <a:r>
              <a:rPr lang="es-CO" sz="2400" b="1">
                <a:solidFill>
                  <a:srgbClr val="333333"/>
                </a:solidFill>
                <a:latin typeface="Poppins" panose="00000500000000000000" pitchFamily="2" charset="0"/>
              </a:rPr>
              <a:t> MCU</a:t>
            </a:r>
            <a:endParaRPr lang="es-CO"/>
          </a:p>
        </p:txBody>
      </p:sp>
      <p:pic>
        <p:nvPicPr>
          <p:cNvPr id="1026" name="Picture 2" descr="What is ARM Processor - ARM Architecture and Applications">
            <a:extLst>
              <a:ext uri="{FF2B5EF4-FFF2-40B4-BE49-F238E27FC236}">
                <a16:creationId xmlns:a16="http://schemas.microsoft.com/office/drawing/2014/main" id="{3DCE4892-1A1E-AF45-96A4-88CCD4862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3" y="1260441"/>
            <a:ext cx="5416339" cy="433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BD55033-75A4-EB12-5626-8CB8CC548DB0}"/>
              </a:ext>
            </a:extLst>
          </p:cNvPr>
          <p:cNvSpPr txBox="1"/>
          <p:nvPr/>
        </p:nvSpPr>
        <p:spPr>
          <a:xfrm>
            <a:off x="565608" y="5834405"/>
            <a:ext cx="53387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i="1"/>
              <a:t>Figure taken from: https://hothardware.com/news/arms-cortexm3-cpu-used-in-embers-zigbee-chips</a:t>
            </a:r>
            <a:endParaRPr lang="en-US" sz="1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223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4305D-6E7A-526F-497D-3ADD728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err="1">
                <a:solidFill>
                  <a:srgbClr val="33333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Power</a:t>
            </a:r>
            <a:r>
              <a:rPr lang="es-CO" b="1" i="0">
                <a:solidFill>
                  <a:srgbClr val="33333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CO" b="1" i="0" err="1">
                <a:solidFill>
                  <a:srgbClr val="33333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on</a:t>
            </a:r>
            <a:r>
              <a:rPr lang="es-CO" b="1" i="0">
                <a:solidFill>
                  <a:srgbClr val="33333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CO" b="1" i="0" err="1">
                <a:solidFill>
                  <a:srgbClr val="33333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Reset</a:t>
            </a:r>
            <a:br>
              <a:rPr lang="es-CO" b="1" i="0">
                <a:solidFill>
                  <a:srgbClr val="333333"/>
                </a:solidFill>
                <a:effectLst/>
                <a:latin typeface="+mj-lt"/>
              </a:rPr>
            </a:b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B99DBF-AE7D-6032-F4BA-E69CC9A31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696" y="1825625"/>
            <a:ext cx="7451103" cy="4351338"/>
          </a:xfrm>
        </p:spPr>
        <p:txBody>
          <a:bodyPr/>
          <a:lstStyle/>
          <a:p>
            <a:pPr algn="just" fontAlgn="base"/>
            <a:r>
              <a:rPr lang="en-US">
                <a:solidFill>
                  <a:srgbClr val="4D4C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</a:t>
            </a:r>
            <a:r>
              <a:rPr lang="en-US" b="0" i="0">
                <a:solidFill>
                  <a:srgbClr val="4D4C4C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esponsible for generating resetting signals whenever power is supplied to a given electrical device.</a:t>
            </a:r>
          </a:p>
          <a:p>
            <a:pPr algn="just"/>
            <a:endParaRPr lang="en-US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</a:t>
            </a:r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redefined checks in the hardware to bring the MCU up.</a:t>
            </a:r>
            <a:endParaRPr lang="es-CO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Introduction to Power-on-Reset - HardwareBee">
            <a:extLst>
              <a:ext uri="{FF2B5EF4-FFF2-40B4-BE49-F238E27FC236}">
                <a16:creationId xmlns:a16="http://schemas.microsoft.com/office/drawing/2014/main" id="{59C9FAC8-50D9-8B0B-BBE3-72325595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54" y="1690688"/>
            <a:ext cx="33528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56C07E8-5A9E-6F67-7111-547A4F48D10E}"/>
              </a:ext>
            </a:extLst>
          </p:cNvPr>
          <p:cNvSpPr txBox="1"/>
          <p:nvPr/>
        </p:nvSpPr>
        <p:spPr>
          <a:xfrm>
            <a:off x="75414" y="5002978"/>
            <a:ext cx="4119514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i="1"/>
              <a:t>Figure taken from: https://hothardware.com/news/arms-cortexm3-cpu-used-in-embers-zigbee-chips</a:t>
            </a:r>
            <a:endParaRPr lang="en-US" sz="1200" i="1">
              <a:cs typeface="Calibri"/>
            </a:endParaRPr>
          </a:p>
          <a:p>
            <a:pPr algn="ctr"/>
            <a:endParaRPr lang="en-US" sz="18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282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1F99C-5D84-7679-B0FE-FDBDCAA9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30526" cy="1325563"/>
          </a:xfrm>
        </p:spPr>
        <p:txBody>
          <a:bodyPr>
            <a:normAutofit/>
          </a:bodyPr>
          <a:lstStyle/>
          <a:p>
            <a:r>
              <a:rPr lang="en-US" sz="3200" b="1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 Memory Aliasing (Remapping) and Architecture</a:t>
            </a:r>
            <a:endParaRPr lang="es-CO" sz="32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C1F85E-5F30-DC7F-BD11-BDE1077A9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381" y="1814674"/>
            <a:ext cx="7979004" cy="4351338"/>
          </a:xfrm>
        </p:spPr>
        <p:txBody>
          <a:bodyPr/>
          <a:lstStyle/>
          <a:p>
            <a:pPr algn="just"/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The processor starts pointing from the </a:t>
            </a:r>
            <a:r>
              <a:rPr lang="en-US" b="1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0x0000_0000</a:t>
            </a:r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 address.</a:t>
            </a:r>
          </a:p>
          <a:p>
            <a:pPr algn="just"/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This zero address can also be remapped to any other address in the address space with the help of </a:t>
            </a:r>
            <a:r>
              <a:rPr lang="en-US" b="1" i="0" err="1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Remapper</a:t>
            </a:r>
            <a:r>
              <a:rPr lang="en-US">
                <a:solidFill>
                  <a:srgbClr val="333333"/>
                </a:solidFill>
                <a:latin typeface="Poppins" panose="00000500000000000000" pitchFamily="2" charset="0"/>
              </a:rPr>
              <a:t>.</a:t>
            </a:r>
          </a:p>
          <a:p>
            <a:pPr algn="just"/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This results in booting/execution from different address spaces or different applications.</a:t>
            </a:r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CB2940-E2AC-BB07-552C-ADFF9095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40" y="1599467"/>
            <a:ext cx="2904241" cy="46905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3DCA73E-964C-A0CA-FC34-B077AC12EEBE}"/>
              </a:ext>
            </a:extLst>
          </p:cNvPr>
          <p:cNvSpPr txBox="1"/>
          <p:nvPr/>
        </p:nvSpPr>
        <p:spPr>
          <a:xfrm>
            <a:off x="-2099821" y="6550223"/>
            <a:ext cx="11696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/>
              <a:t>Figure taken from: https://embeddedwala.com/Blogs/embeddedsystem/bootsequenceofarmbasedmcu</a:t>
            </a:r>
            <a:endParaRPr lang="en-US" sz="14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564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1B6DD-2A81-BCE5-EF87-1C311E91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latin typeface="Poppins" panose="00000500000000000000" pitchFamily="2" charset="0"/>
                <a:cs typeface="Poppins" panose="00000500000000000000" pitchFamily="2" charset="0"/>
              </a:rPr>
              <a:t>Firmware </a:t>
            </a:r>
            <a:r>
              <a:rPr lang="es-ES" b="1" err="1">
                <a:latin typeface="Poppins" panose="00000500000000000000" pitchFamily="2" charset="0"/>
                <a:cs typeface="Poppins" panose="00000500000000000000" pitchFamily="2" charset="0"/>
              </a:rPr>
              <a:t>booting</a:t>
            </a:r>
            <a:endParaRPr lang="es-CO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CED090-598D-860B-1BB4-49809909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99"/>
            <a:ext cx="10515600" cy="4351338"/>
          </a:xfrm>
        </p:spPr>
        <p:txBody>
          <a:bodyPr/>
          <a:lstStyle/>
          <a:p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After the </a:t>
            </a:r>
            <a:r>
              <a:rPr lang="en-US" b="1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Memory Aliasing</a:t>
            </a:r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 stage, where the processor takes the boot mode selection pin configuration and is ready to fetch the instruction from the target address, firmware booting starts.</a:t>
            </a:r>
          </a:p>
          <a:p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Firmware boot starts with the fetch of a WORD to the </a:t>
            </a:r>
            <a:r>
              <a:rPr lang="en-US" b="1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Program counter (PC)</a:t>
            </a:r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. The program counter (PC) is loaded with the address 0x0000_0000 value.</a:t>
            </a:r>
          </a:p>
          <a:p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PC after </a:t>
            </a:r>
            <a:r>
              <a:rPr lang="en-US" b="1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0x0000_0000</a:t>
            </a:r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 points to the next instruction which is </a:t>
            </a:r>
            <a:r>
              <a:rPr lang="en-US" b="1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0x0000_0004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414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6F73D-A4CC-71A1-90C0-CDBEC34C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err="1">
                <a:latin typeface="Poppins" panose="00000500000000000000" pitchFamily="2" charset="0"/>
                <a:cs typeface="Poppins" panose="00000500000000000000" pitchFamily="2" charset="0"/>
              </a:rPr>
              <a:t>Reset</a:t>
            </a:r>
            <a:r>
              <a:rPr lang="es-ES" b="1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b="1" err="1">
                <a:latin typeface="Poppins" panose="00000500000000000000" pitchFamily="2" charset="0"/>
                <a:cs typeface="Poppins" panose="00000500000000000000" pitchFamily="2" charset="0"/>
              </a:rPr>
              <a:t>handler</a:t>
            </a:r>
            <a:endParaRPr lang="es-CO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86F91F-7324-DB3C-F830-13DA9DA97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3213"/>
            <a:ext cx="10515600" cy="4351338"/>
          </a:xfrm>
        </p:spPr>
        <p:txBody>
          <a:bodyPr/>
          <a:lstStyle/>
          <a:p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Reset Handler in ARM based MCU is considered as an entry point of the firmware.</a:t>
            </a:r>
          </a:p>
          <a:p>
            <a:r>
              <a:rPr lang="en-US" b="0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This value of the reset handler in the vector table is basically a pointer to the actual function</a:t>
            </a:r>
            <a:endParaRPr lang="es-CO"/>
          </a:p>
        </p:txBody>
      </p:sp>
      <p:pic>
        <p:nvPicPr>
          <p:cNvPr id="3074" name="Picture 2" descr="Reset Handler - an overview | ScienceDirect Topics">
            <a:extLst>
              <a:ext uri="{FF2B5EF4-FFF2-40B4-BE49-F238E27FC236}">
                <a16:creationId xmlns:a16="http://schemas.microsoft.com/office/drawing/2014/main" id="{7FB537BA-94E2-E060-D482-B0D7EC92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7" y="3429000"/>
            <a:ext cx="532447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4D8FBA7-EF5F-74B5-363B-393D437FC386}"/>
              </a:ext>
            </a:extLst>
          </p:cNvPr>
          <p:cNvSpPr txBox="1"/>
          <p:nvPr/>
        </p:nvSpPr>
        <p:spPr>
          <a:xfrm>
            <a:off x="1895646" y="6386318"/>
            <a:ext cx="8267356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i="1"/>
              <a:t>Figure taken from: </a:t>
            </a:r>
            <a:r>
              <a:rPr lang="es-CO" sz="1200"/>
              <a:t> http://www.sunyouqun.com/2017/05/mcu-startup-procedure/</a:t>
            </a:r>
            <a:endParaRPr lang="en-US" sz="1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076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6F19C-D20F-B88B-EEAA-893640F18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latin typeface="Poppins" panose="00000500000000000000" pitchFamily="2" charset="0"/>
                <a:cs typeface="Poppins" panose="00000500000000000000" pitchFamily="2" charset="0"/>
              </a:rPr>
              <a:t>OK…</a:t>
            </a:r>
            <a:r>
              <a:rPr lang="it-IT" b="1" err="1">
                <a:latin typeface="Poppins" panose="00000500000000000000" pitchFamily="2" charset="0"/>
                <a:cs typeface="Poppins" panose="00000500000000000000" pitchFamily="2" charset="0"/>
              </a:rPr>
              <a:t>but</a:t>
            </a:r>
            <a:r>
              <a:rPr lang="it-IT" b="1">
                <a:latin typeface="Poppins" panose="00000500000000000000" pitchFamily="2" charset="0"/>
                <a:cs typeface="Poppins" panose="00000500000000000000" pitchFamily="2" charset="0"/>
              </a:rPr>
              <a:t>…</a:t>
            </a:r>
            <a:r>
              <a:rPr lang="it-IT" b="1" err="1">
                <a:latin typeface="Poppins" panose="00000500000000000000" pitchFamily="2" charset="0"/>
                <a:cs typeface="Poppins" panose="00000500000000000000" pitchFamily="2" charset="0"/>
              </a:rPr>
              <a:t>possible</a:t>
            </a:r>
            <a:r>
              <a:rPr lang="it-IT" b="1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err="1">
                <a:latin typeface="Poppins" panose="00000500000000000000" pitchFamily="2" charset="0"/>
                <a:cs typeface="Poppins" panose="00000500000000000000" pitchFamily="2" charset="0"/>
              </a:rPr>
              <a:t>attacks</a:t>
            </a:r>
            <a:r>
              <a:rPr lang="it-IT" b="1">
                <a:latin typeface="Poppins" panose="00000500000000000000" pitchFamily="2" charset="0"/>
                <a:cs typeface="Poppins" panose="00000500000000000000" pitchFamily="2" charset="0"/>
              </a:rPr>
              <a:t>!!</a:t>
            </a:r>
            <a:endParaRPr lang="es-CO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122" name="Picture 2" descr="What is Hacking? | Hacking Definition | Avast">
            <a:extLst>
              <a:ext uri="{FF2B5EF4-FFF2-40B4-BE49-F238E27FC236}">
                <a16:creationId xmlns:a16="http://schemas.microsoft.com/office/drawing/2014/main" id="{5A6AEB99-7A8C-71C4-7972-12C830B81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75" y="1825625"/>
            <a:ext cx="5180812" cy="291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lware: Cos'è, Come Rimuoverlo e Tutti i Tipi Esistenti">
            <a:extLst>
              <a:ext uri="{FF2B5EF4-FFF2-40B4-BE49-F238E27FC236}">
                <a16:creationId xmlns:a16="http://schemas.microsoft.com/office/drawing/2014/main" id="{4B91FF4D-7C0E-DA13-1D4F-773CEDE79C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8" y="1825625"/>
            <a:ext cx="5430674" cy="30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eñal de piso &quot;Stop&quot; Octagon Peel-and-Stick 40,64 x 40,64 cm :  Amazon.com.mx: Industria, Empresas y Ciencia">
            <a:extLst>
              <a:ext uri="{FF2B5EF4-FFF2-40B4-BE49-F238E27FC236}">
                <a16:creationId xmlns:a16="http://schemas.microsoft.com/office/drawing/2014/main" id="{63DF6CFE-6732-F04C-B285-D4C466E1B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967510"/>
            <a:ext cx="40290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316EAA2-1937-9855-C99E-01DFAD2B08E6}"/>
              </a:ext>
            </a:extLst>
          </p:cNvPr>
          <p:cNvSpPr/>
          <p:nvPr/>
        </p:nvSpPr>
        <p:spPr>
          <a:xfrm>
            <a:off x="599901" y="5139210"/>
            <a:ext cx="1114459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Mention</a:t>
            </a:r>
            <a:r>
              <a:rPr lang="es-E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s-ES" sz="5400" b="1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</a:t>
            </a:r>
            <a:r>
              <a:rPr lang="es-E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s-ES" sz="5400" b="1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four</a:t>
            </a:r>
            <a:r>
              <a:rPr lang="es-E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s-ES" sz="5400" b="1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stages</a:t>
            </a:r>
            <a:r>
              <a:rPr lang="es-E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s-ES" sz="5400" b="1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of</a:t>
            </a:r>
            <a:r>
              <a:rPr lang="es-E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s-ES" sz="5400" b="1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</a:t>
            </a:r>
            <a:r>
              <a:rPr lang="es-E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s-ES" sz="5400" b="1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booting</a:t>
            </a:r>
            <a:r>
              <a:rPr lang="es-E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s-ES" sz="5400" b="1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process</a:t>
            </a:r>
            <a:r>
              <a:rPr lang="es-E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8360B9E-A526-7936-63EA-B5E9430F0946}"/>
              </a:ext>
            </a:extLst>
          </p:cNvPr>
          <p:cNvSpPr txBox="1"/>
          <p:nvPr/>
        </p:nvSpPr>
        <p:spPr>
          <a:xfrm>
            <a:off x="863754" y="4908586"/>
            <a:ext cx="3687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i="1"/>
              <a:t>Figure taken from: </a:t>
            </a:r>
            <a:r>
              <a:rPr lang="es-CO" sz="900"/>
              <a:t> https://www.mobileworldlive.com/spanish/suecia-advierte-de-la-amenaza-rusa-contra-las-telecomunicaciones/</a:t>
            </a:r>
            <a:endParaRPr lang="en-US" sz="900" i="1"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5E3B0E-CD5A-A5A1-16BE-26D1AB31B304}"/>
              </a:ext>
            </a:extLst>
          </p:cNvPr>
          <p:cNvSpPr txBox="1"/>
          <p:nvPr/>
        </p:nvSpPr>
        <p:spPr>
          <a:xfrm>
            <a:off x="7020097" y="5000324"/>
            <a:ext cx="35147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i="1"/>
              <a:t>Figure taken from: https://www.ikusi.com/mx/blog/que-es-malware/</a:t>
            </a:r>
            <a:endParaRPr lang="en-US" sz="900" i="1"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0386AA8-1A79-8D66-1D01-62CD03FFC434}"/>
              </a:ext>
            </a:extLst>
          </p:cNvPr>
          <p:cNvSpPr txBox="1"/>
          <p:nvPr/>
        </p:nvSpPr>
        <p:spPr>
          <a:xfrm>
            <a:off x="0" y="6427113"/>
            <a:ext cx="38673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i="1"/>
              <a:t>Figure taken from:  https://www.amazon.com.mx/Se%C3%B1al-octogonal-texto-ingl%C3%A9s-Stop/dp/B07NDQXY86</a:t>
            </a:r>
            <a:endParaRPr lang="es-CO" sz="1050"/>
          </a:p>
        </p:txBody>
      </p:sp>
    </p:spTree>
    <p:extLst>
      <p:ext uri="{BB962C8B-B14F-4D97-AF65-F5344CB8AC3E}">
        <p14:creationId xmlns:p14="http://schemas.microsoft.com/office/powerpoint/2010/main" val="173423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5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0DB33-0E15-9657-8304-1162CA33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93700"/>
            <a:ext cx="10515600" cy="1325563"/>
          </a:xfrm>
        </p:spPr>
        <p:txBody>
          <a:bodyPr/>
          <a:lstStyle/>
          <a:p>
            <a:r>
              <a:rPr lang="it-IT" b="1" err="1">
                <a:latin typeface="Poppins" panose="00000500000000000000" pitchFamily="2" charset="0"/>
                <a:cs typeface="Poppins" panose="00000500000000000000" pitchFamily="2" charset="0"/>
              </a:rPr>
              <a:t>Therefore</a:t>
            </a:r>
            <a:r>
              <a:rPr lang="it-IT" b="1">
                <a:latin typeface="Poppins" panose="00000500000000000000" pitchFamily="2" charset="0"/>
                <a:cs typeface="Poppins" panose="00000500000000000000" pitchFamily="2" charset="0"/>
              </a:rPr>
              <a:t>…</a:t>
            </a:r>
            <a:r>
              <a:rPr lang="it-IT" b="1" err="1">
                <a:latin typeface="Poppins" panose="00000500000000000000" pitchFamily="2" charset="0"/>
                <a:cs typeface="Poppins" panose="00000500000000000000" pitchFamily="2" charset="0"/>
              </a:rPr>
              <a:t>we</a:t>
            </a:r>
            <a:r>
              <a:rPr lang="it-IT" b="1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err="1">
                <a:latin typeface="Poppins" panose="00000500000000000000" pitchFamily="2" charset="0"/>
                <a:cs typeface="Poppins" panose="00000500000000000000" pitchFamily="2" charset="0"/>
              </a:rPr>
              <a:t>need</a:t>
            </a:r>
            <a:r>
              <a:rPr lang="it-IT" b="1">
                <a:latin typeface="Poppins" panose="00000500000000000000" pitchFamily="2" charset="0"/>
                <a:cs typeface="Poppins" panose="00000500000000000000" pitchFamily="2" charset="0"/>
              </a:rPr>
              <a:t> security</a:t>
            </a:r>
            <a:endParaRPr lang="es-CO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62B76A5-CC52-E6A2-8212-BEB5457B19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089267"/>
              </p:ext>
            </p:extLst>
          </p:nvPr>
        </p:nvGraphicFramePr>
        <p:xfrm>
          <a:off x="153580" y="2372380"/>
          <a:ext cx="6995474" cy="2859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Advance your cyber security career with $49 ethical hacker training |  PCWorld">
            <a:extLst>
              <a:ext uri="{FF2B5EF4-FFF2-40B4-BE49-F238E27FC236}">
                <a16:creationId xmlns:a16="http://schemas.microsoft.com/office/drawing/2014/main" id="{35C1CCAB-69F3-3015-864B-985BEB98E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64" y="2292923"/>
            <a:ext cx="4527615" cy="30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27F8540-7572-1D67-95A8-17A1F0CD4BBE}"/>
              </a:ext>
            </a:extLst>
          </p:cNvPr>
          <p:cNvSpPr txBox="1"/>
          <p:nvPr/>
        </p:nvSpPr>
        <p:spPr>
          <a:xfrm>
            <a:off x="7352907" y="5540970"/>
            <a:ext cx="473932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i="1"/>
              <a:t>Figure taken from: </a:t>
            </a:r>
            <a:r>
              <a:rPr lang="es-CO" sz="1200"/>
              <a:t> https://www.redseguridad.com/actualidad/los-empleados-responsables-de-que-seis-de-cada-diez-empresas-sufran-ataques_20200908.html</a:t>
            </a:r>
            <a:endParaRPr lang="en-US" sz="1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225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595059253A6D4B86C7412B079B92A2" ma:contentTypeVersion="11" ma:contentTypeDescription="Create a new document." ma:contentTypeScope="" ma:versionID="bb2285c08304559a3246e54a7cad58bb">
  <xsd:schema xmlns:xsd="http://www.w3.org/2001/XMLSchema" xmlns:xs="http://www.w3.org/2001/XMLSchema" xmlns:p="http://schemas.microsoft.com/office/2006/metadata/properties" xmlns:ns3="35165910-0f8f-41cc-8c9c-b46249103d18" xmlns:ns4="01dfffb8-130a-4815-9bc7-5e391751c3ae" targetNamespace="http://schemas.microsoft.com/office/2006/metadata/properties" ma:root="true" ma:fieldsID="acd9078275f63f3db8e7078298ee8c7b" ns3:_="" ns4:_="">
    <xsd:import namespace="35165910-0f8f-41cc-8c9c-b46249103d18"/>
    <xsd:import namespace="01dfffb8-130a-4815-9bc7-5e391751c3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165910-0f8f-41cc-8c9c-b46249103d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dfffb8-130a-4815-9bc7-5e391751c3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5165910-0f8f-41cc-8c9c-b46249103d18" xsi:nil="true"/>
  </documentManagement>
</p:properties>
</file>

<file path=customXml/itemProps1.xml><?xml version="1.0" encoding="utf-8"?>
<ds:datastoreItem xmlns:ds="http://schemas.openxmlformats.org/officeDocument/2006/customXml" ds:itemID="{4C8AABFE-8CC9-4333-B022-953D291938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5BD2C0-E023-40FB-B3C2-FF07D2A73AA3}">
  <ds:schemaRefs>
    <ds:schemaRef ds:uri="01dfffb8-130a-4815-9bc7-5e391751c3ae"/>
    <ds:schemaRef ds:uri="35165910-0f8f-41cc-8c9c-b46249103d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C49370-EB6C-4BF0-8B8B-7F4F17798242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35165910-0f8f-41cc-8c9c-b46249103d18"/>
    <ds:schemaRef ds:uri="http://schemas.microsoft.com/office/2006/documentManagement/types"/>
    <ds:schemaRef ds:uri="http://schemas.microsoft.com/office/infopath/2007/PartnerControls"/>
    <ds:schemaRef ds:uri="01dfffb8-130a-4815-9bc7-5e391751c3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1743</Words>
  <Application>Microsoft Macintosh PowerPoint</Application>
  <PresentationFormat>Widescreen</PresentationFormat>
  <Paragraphs>183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Poppins</vt:lpstr>
      <vt:lpstr>Office Theme</vt:lpstr>
      <vt:lpstr>SECURE BOOTSTRAPPING FOR ARM MCUs</vt:lpstr>
      <vt:lpstr>But what is bootstrapping?</vt:lpstr>
      <vt:lpstr>PowerPoint Presentation</vt:lpstr>
      <vt:lpstr>Power on Reset </vt:lpstr>
      <vt:lpstr> Memory Aliasing (Remapping) and Architecture</vt:lpstr>
      <vt:lpstr>Firmware booting</vt:lpstr>
      <vt:lpstr>Reset handler</vt:lpstr>
      <vt:lpstr>OK…but…possible attacks!!</vt:lpstr>
      <vt:lpstr>Therefore…we need security</vt:lpstr>
      <vt:lpstr>Trusted boot</vt:lpstr>
      <vt:lpstr>Trust Zone/TEE</vt:lpstr>
      <vt:lpstr>Secure hardware</vt:lpstr>
      <vt:lpstr>Additional hardware that can assist secure boot</vt:lpstr>
      <vt:lpstr>How it is done in real HW</vt:lpstr>
      <vt:lpstr>The boot is done  - now what?</vt:lpstr>
      <vt:lpstr>Cryptography: fundamentals</vt:lpstr>
      <vt:lpstr>Cryptography: What to do with the hash?</vt:lpstr>
      <vt:lpstr>Cryptography: in practice</vt:lpstr>
      <vt:lpstr>Other methods?</vt:lpstr>
      <vt:lpstr>Attacks on secure boot</vt:lpstr>
      <vt:lpstr>Attacks on secure boot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jose restrepo toro</dc:creator>
  <cp:lastModifiedBy>Stefano  Di Carlo</cp:lastModifiedBy>
  <cp:revision>4</cp:revision>
  <dcterms:created xsi:type="dcterms:W3CDTF">2023-02-02T19:50:32Z</dcterms:created>
  <dcterms:modified xsi:type="dcterms:W3CDTF">2024-10-19T12:29:24Z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0x0101005A595059253A6D4B86C7412B079B92A2</vt:lpwstr>
  </property>
</Properties>
</file>